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668" r:id="rId2"/>
    <p:sldId id="429" r:id="rId3"/>
    <p:sldId id="818" r:id="rId4"/>
    <p:sldId id="836" r:id="rId5"/>
    <p:sldId id="806" r:id="rId6"/>
    <p:sldId id="822" r:id="rId7"/>
    <p:sldId id="826" r:id="rId8"/>
    <p:sldId id="827" r:id="rId9"/>
    <p:sldId id="828" r:id="rId10"/>
    <p:sldId id="829" r:id="rId11"/>
    <p:sldId id="830" r:id="rId12"/>
    <p:sldId id="831" r:id="rId13"/>
    <p:sldId id="832" r:id="rId14"/>
    <p:sldId id="833" r:id="rId15"/>
    <p:sldId id="834" r:id="rId16"/>
    <p:sldId id="854" r:id="rId17"/>
    <p:sldId id="867" r:id="rId18"/>
    <p:sldId id="855" r:id="rId19"/>
    <p:sldId id="837" r:id="rId20"/>
    <p:sldId id="825" r:id="rId21"/>
    <p:sldId id="839" r:id="rId22"/>
    <p:sldId id="835" r:id="rId23"/>
    <p:sldId id="808" r:id="rId24"/>
    <p:sldId id="809" r:id="rId25"/>
    <p:sldId id="842" r:id="rId26"/>
    <p:sldId id="843" r:id="rId27"/>
    <p:sldId id="840" r:id="rId28"/>
    <p:sldId id="865" r:id="rId29"/>
    <p:sldId id="850" r:id="rId30"/>
    <p:sldId id="864" r:id="rId31"/>
    <p:sldId id="852" r:id="rId32"/>
    <p:sldId id="853" r:id="rId33"/>
    <p:sldId id="844" r:id="rId34"/>
    <p:sldId id="845" r:id="rId35"/>
    <p:sldId id="846" r:id="rId36"/>
    <p:sldId id="841" r:id="rId37"/>
    <p:sldId id="866" r:id="rId38"/>
    <p:sldId id="817" r:id="rId39"/>
    <p:sldId id="856" r:id="rId40"/>
    <p:sldId id="857" r:id="rId41"/>
    <p:sldId id="858" r:id="rId42"/>
    <p:sldId id="859" r:id="rId43"/>
    <p:sldId id="860" r:id="rId44"/>
    <p:sldId id="816" r:id="rId4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7106" userDrawn="1">
          <p15:clr>
            <a:srgbClr val="A4A3A4"/>
          </p15:clr>
        </p15:guide>
        <p15:guide id="3" pos="438" userDrawn="1">
          <p15:clr>
            <a:srgbClr val="A4A3A4"/>
          </p15:clr>
        </p15:guide>
        <p15:guide id="4" pos="6834" userDrawn="1">
          <p15:clr>
            <a:srgbClr val="A4A3A4"/>
          </p15:clr>
        </p15:guide>
        <p15:guide id="5" pos="3704" userDrawn="1">
          <p15:clr>
            <a:srgbClr val="A4A3A4"/>
          </p15:clr>
        </p15:guide>
        <p15:guide id="6" orient="horz" pos="2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естеренко Светлана Юрьевна" initials="НСЮ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1F9"/>
    <a:srgbClr val="FFEBEB"/>
    <a:srgbClr val="FFCCCC"/>
    <a:srgbClr val="FFC5C5"/>
    <a:srgbClr val="002060"/>
    <a:srgbClr val="004DAC"/>
    <a:srgbClr val="FFFFB9"/>
    <a:srgbClr val="004FAF"/>
    <a:srgbClr val="004EAD"/>
    <a:srgbClr val="0B51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91" autoAdjust="0"/>
    <p:restoredTop sz="82230" autoAdjust="0"/>
  </p:normalViewPr>
  <p:slideViewPr>
    <p:cSldViewPr snapToGrid="0" showGuides="1">
      <p:cViewPr>
        <p:scale>
          <a:sx n="84" d="100"/>
          <a:sy n="84" d="100"/>
        </p:scale>
        <p:origin x="-234" y="-24"/>
      </p:cViewPr>
      <p:guideLst>
        <p:guide orient="horz" pos="2795"/>
        <p:guide pos="7106"/>
        <p:guide pos="438"/>
        <p:guide pos="6834"/>
        <p:guide pos="37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92" cy="497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02" y="0"/>
            <a:ext cx="2946292" cy="497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4F9EE-FA0E-4DFB-A5A9-EFC52585C201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354"/>
            <a:ext cx="2946292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02" y="9429354"/>
            <a:ext cx="2946292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90EFC-CE50-4799-905C-A44ADB93E4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974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840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24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01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401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510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096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10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957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048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235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990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487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512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6464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569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89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129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415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2363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792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465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243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4075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4536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7076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3781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8102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425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2307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106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3104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7881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9931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3702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5414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7278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4898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6758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210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1946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7276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301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7233-ADD2-46DE-9265-2BA6CDDE3F72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D13B9-5135-4B77-B5CA-83A419D4A927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44BEE-CAD0-455E-9EEA-72714A9A9BA9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647DB-FCE0-4513-A44C-AB0D679DB257}" type="datetime1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FA924-C50A-4CBD-8EEE-F309DE92D22E}" type="datetime1">
              <a:rPr lang="ru-RU" smtClean="0"/>
              <a:t>30.10.2025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200DB-B08B-4BD5-8E49-4518BAAE77AF}" type="datetime1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A16-46D4-4856-B716-331ED4EDDFD2}" type="datetime1">
              <a:rPr lang="ru-RU" smtClean="0"/>
              <a:t>30.10.2025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1DD4-4E23-43BF-BB6F-E53611BCD34E}" type="datetime1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E8796-952D-45B1-A243-32FAC6252887}" type="datetime1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768AA-D092-4671-9858-F2D204D6769F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C8E6-1A4B-45D7-A564-C66D9F323546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06BBF-097A-45FE-96FA-20A3554FE137}" type="datetime1">
              <a:rPr lang="ru-RU" smtClean="0"/>
              <a:t>30.10.2025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69" y="6394480"/>
            <a:ext cx="280416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</p:spTree>
    <p:extLst>
      <p:ext uri="{BB962C8B-B14F-4D97-AF65-F5344CB8AC3E}">
        <p14:creationId xmlns:p14="http://schemas.microsoft.com/office/powerpoint/2010/main" val="539562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92A682F6-1BC6-495F-9E4F-35B542AC80E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30.10.2025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71681-AC3A-4DC0-BAEF-9514B367B5C2}" type="datetime1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0" y="894735"/>
            <a:ext cx="12192000" cy="6787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9599" y="4251355"/>
            <a:ext cx="7017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Инвентаризация активов и обязательств</a:t>
            </a:r>
            <a:endParaRPr lang="ru-RU" sz="2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5229502"/>
            <a:ext cx="5217823" cy="8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3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Нестеренко Светлана Юрьевна</a:t>
            </a:r>
            <a:endParaRPr lang="ru-RU" sz="143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9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руководителя </a:t>
            </a:r>
          </a:p>
          <a:p>
            <a:r>
              <a:rPr lang="ru-RU" sz="1109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Межрегионального бухгалтерского управления</a:t>
            </a:r>
          </a:p>
          <a:p>
            <a:r>
              <a:rPr lang="ru-RU" sz="1109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казначейства</a:t>
            </a:r>
            <a:endParaRPr lang="ru-RU" sz="1109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90" y="1084100"/>
            <a:ext cx="4218470" cy="519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5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/>
          <p:cNvSpPr/>
          <p:nvPr/>
        </p:nvSpPr>
        <p:spPr>
          <a:xfrm>
            <a:off x="-7667" y="4322301"/>
            <a:ext cx="12199667" cy="2535700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833631" y="22498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Нормативно-правовая база вопроса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88850" y="1514223"/>
            <a:ext cx="3078023" cy="55828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Приказ Минфина России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13 сентября 2023 г.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№ 143н</a:t>
            </a:r>
            <a:endParaRPr lang="ru-RU" sz="1600" b="1" dirty="0">
              <a:solidFill>
                <a:srgbClr val="11437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685736" y="2886118"/>
            <a:ext cx="3081137" cy="60377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Приказ Минфина России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13 сентября 2023 г.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№ 144н</a:t>
            </a:r>
            <a:endParaRPr lang="ru-RU" sz="1600" b="1" dirty="0">
              <a:solidFill>
                <a:srgbClr val="11437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68390" y="5515306"/>
            <a:ext cx="10831183" cy="788798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«Методические рекомендации по применению Общих требований к организации инвентаризации активов </a:t>
            </a:r>
            <a:b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обязательств, установленных СГС «Учетная политика»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58738" y="2841280"/>
            <a:ext cx="3796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Учетная политика, оценочные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значения и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ошибки</a:t>
            </a:r>
            <a:endParaRPr lang="ru-RU" sz="16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24985" y="4835522"/>
            <a:ext cx="6178907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Письмо Минфина России от 01 июля 2024 г.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№ 02-06-06/61122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ашивка 11"/>
          <p:cNvSpPr/>
          <p:nvPr/>
        </p:nvSpPr>
        <p:spPr>
          <a:xfrm rot="10800000">
            <a:off x="6360008" y="1578329"/>
            <a:ext cx="442925" cy="442925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Нашивка 31"/>
          <p:cNvSpPr/>
          <p:nvPr/>
        </p:nvSpPr>
        <p:spPr>
          <a:xfrm rot="10800000">
            <a:off x="6663463" y="1578329"/>
            <a:ext cx="442925" cy="442925"/>
          </a:xfrm>
          <a:prstGeom prst="chevron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1437F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4835" y="2993509"/>
            <a:ext cx="1233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144н</a:t>
            </a:r>
          </a:p>
        </p:txBody>
      </p:sp>
      <p:grpSp>
        <p:nvGrpSpPr>
          <p:cNvPr id="40" name="Group 8">
            <a:extLst>
              <a:ext uri="{FF2B5EF4-FFF2-40B4-BE49-F238E27FC236}">
                <a16:creationId xmlns="" xmlns:a16="http://schemas.microsoft.com/office/drawing/2014/main" id="{908A3220-9286-4EF5-82AB-D6F886277363}"/>
              </a:ext>
            </a:extLst>
          </p:cNvPr>
          <p:cNvGrpSpPr/>
          <p:nvPr/>
        </p:nvGrpSpPr>
        <p:grpSpPr>
          <a:xfrm>
            <a:off x="1533056" y="2915813"/>
            <a:ext cx="287195" cy="297036"/>
            <a:chOff x="5392896" y="3075146"/>
            <a:chExt cx="509587" cy="527050"/>
          </a:xfrm>
          <a:solidFill>
            <a:srgbClr val="002060"/>
          </a:solidFill>
        </p:grpSpPr>
        <p:sp>
          <p:nvSpPr>
            <p:cNvPr id="41" name="Rectangle 153">
              <a:extLst>
                <a:ext uri="{FF2B5EF4-FFF2-40B4-BE49-F238E27FC236}">
                  <a16:creationId xmlns="" xmlns:a16="http://schemas.microsoft.com/office/drawing/2014/main" id="{B5835DD1-8702-438B-AAF3-0D024159B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202146"/>
              <a:ext cx="257175" cy="238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2" name="Rectangle 154">
              <a:extLst>
                <a:ext uri="{FF2B5EF4-FFF2-40B4-BE49-F238E27FC236}">
                  <a16:creationId xmlns="" xmlns:a16="http://schemas.microsoft.com/office/drawing/2014/main" id="{A1A9F044-F435-469A-B294-CEFDAE23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325971"/>
              <a:ext cx="228600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3" name="Rectangle 155">
              <a:extLst>
                <a:ext uri="{FF2B5EF4-FFF2-40B4-BE49-F238E27FC236}">
                  <a16:creationId xmlns="" xmlns:a16="http://schemas.microsoft.com/office/drawing/2014/main" id="{E0FA26EB-A3F8-485C-9A03-DCFF008C3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451383"/>
              <a:ext cx="171450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4" name="Freeform 156">
              <a:extLst>
                <a:ext uri="{FF2B5EF4-FFF2-40B4-BE49-F238E27FC236}">
                  <a16:creationId xmlns="" xmlns:a16="http://schemas.microsoft.com/office/drawing/2014/main" id="{45835399-CC49-46F9-9022-13689D59B1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2896" y="3075146"/>
              <a:ext cx="509587" cy="527050"/>
            </a:xfrm>
            <a:custGeom>
              <a:avLst/>
              <a:gdLst>
                <a:gd name="T0" fmla="*/ 509588 w 149"/>
                <a:gd name="T1" fmla="*/ 68895 h 153"/>
                <a:gd name="T2" fmla="*/ 441187 w 149"/>
                <a:gd name="T3" fmla="*/ 0 h 153"/>
                <a:gd name="T4" fmla="*/ 47881 w 149"/>
                <a:gd name="T5" fmla="*/ 0 h 153"/>
                <a:gd name="T6" fmla="*/ 0 w 149"/>
                <a:gd name="T7" fmla="*/ 48227 h 153"/>
                <a:gd name="T8" fmla="*/ 0 w 149"/>
                <a:gd name="T9" fmla="*/ 527050 h 153"/>
                <a:gd name="T10" fmla="*/ 396726 w 149"/>
                <a:gd name="T11" fmla="*/ 527050 h 153"/>
                <a:gd name="T12" fmla="*/ 396726 w 149"/>
                <a:gd name="T13" fmla="*/ 237689 h 153"/>
                <a:gd name="T14" fmla="*/ 509588 w 149"/>
                <a:gd name="T15" fmla="*/ 237689 h 153"/>
                <a:gd name="T16" fmla="*/ 509588 w 149"/>
                <a:gd name="T17" fmla="*/ 68895 h 153"/>
                <a:gd name="T18" fmla="*/ 372786 w 149"/>
                <a:gd name="T19" fmla="*/ 502937 h 153"/>
                <a:gd name="T20" fmla="*/ 20520 w 149"/>
                <a:gd name="T21" fmla="*/ 502937 h 153"/>
                <a:gd name="T22" fmla="*/ 20520 w 149"/>
                <a:gd name="T23" fmla="*/ 48227 h 153"/>
                <a:gd name="T24" fmla="*/ 47881 w 149"/>
                <a:gd name="T25" fmla="*/ 20669 h 153"/>
                <a:gd name="T26" fmla="*/ 389886 w 149"/>
                <a:gd name="T27" fmla="*/ 20669 h 153"/>
                <a:gd name="T28" fmla="*/ 372786 w 149"/>
                <a:gd name="T29" fmla="*/ 68895 h 153"/>
                <a:gd name="T30" fmla="*/ 372786 w 149"/>
                <a:gd name="T31" fmla="*/ 502937 h 153"/>
                <a:gd name="T32" fmla="*/ 489068 w 149"/>
                <a:gd name="T33" fmla="*/ 213576 h 153"/>
                <a:gd name="T34" fmla="*/ 396726 w 149"/>
                <a:gd name="T35" fmla="*/ 213576 h 153"/>
                <a:gd name="T36" fmla="*/ 393306 w 149"/>
                <a:gd name="T37" fmla="*/ 68895 h 153"/>
                <a:gd name="T38" fmla="*/ 430927 w 149"/>
                <a:gd name="T39" fmla="*/ 20669 h 153"/>
                <a:gd name="T40" fmla="*/ 441187 w 149"/>
                <a:gd name="T41" fmla="*/ 20669 h 153"/>
                <a:gd name="T42" fmla="*/ 441187 w 149"/>
                <a:gd name="T43" fmla="*/ 20669 h 153"/>
                <a:gd name="T44" fmla="*/ 489068 w 149"/>
                <a:gd name="T45" fmla="*/ 68895 h 153"/>
                <a:gd name="T46" fmla="*/ 489068 w 149"/>
                <a:gd name="T47" fmla="*/ 213576 h 15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9" h="153">
                  <a:moveTo>
                    <a:pt x="149" y="20"/>
                  </a:moveTo>
                  <a:cubicBezTo>
                    <a:pt x="149" y="9"/>
                    <a:pt x="140" y="0"/>
                    <a:pt x="1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49" y="69"/>
                    <a:pt x="149" y="69"/>
                    <a:pt x="149" y="69"/>
                  </a:cubicBezTo>
                  <a:lnTo>
                    <a:pt x="149" y="20"/>
                  </a:lnTo>
                  <a:close/>
                  <a:moveTo>
                    <a:pt x="109" y="146"/>
                  </a:moveTo>
                  <a:cubicBezTo>
                    <a:pt x="6" y="146"/>
                    <a:pt x="6" y="146"/>
                    <a:pt x="6" y="14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0"/>
                    <a:pt x="10" y="6"/>
                    <a:pt x="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1" y="10"/>
                    <a:pt x="109" y="15"/>
                    <a:pt x="109" y="20"/>
                  </a:cubicBezTo>
                  <a:lnTo>
                    <a:pt x="109" y="146"/>
                  </a:lnTo>
                  <a:close/>
                  <a:moveTo>
                    <a:pt x="143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3"/>
                    <a:pt x="120" y="8"/>
                    <a:pt x="126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37" y="6"/>
                    <a:pt x="143" y="12"/>
                    <a:pt x="143" y="20"/>
                  </a:cubicBezTo>
                  <a:cubicBezTo>
                    <a:pt x="143" y="62"/>
                    <a:pt x="143" y="62"/>
                    <a:pt x="143" y="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46" name="Прямая соединительная линия 45"/>
          <p:cNvCxnSpPr/>
          <p:nvPr/>
        </p:nvCxnSpPr>
        <p:spPr>
          <a:xfrm>
            <a:off x="1923301" y="2915813"/>
            <a:ext cx="0" cy="58592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1958738" y="1365087"/>
            <a:ext cx="40689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Концептуальные основы бухгалтерского учета и отчетности организаций государственного сектора</a:t>
            </a:r>
            <a:endParaRPr lang="ru-RU" sz="16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54835" y="1518317"/>
            <a:ext cx="1233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143н</a:t>
            </a:r>
            <a:endParaRPr lang="ru-RU" sz="3600" b="1" dirty="0">
              <a:solidFill>
                <a:srgbClr val="11437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49" name="Group 8">
            <a:extLst>
              <a:ext uri="{FF2B5EF4-FFF2-40B4-BE49-F238E27FC236}">
                <a16:creationId xmlns="" xmlns:a16="http://schemas.microsoft.com/office/drawing/2014/main" id="{908A3220-9286-4EF5-82AB-D6F886277363}"/>
              </a:ext>
            </a:extLst>
          </p:cNvPr>
          <p:cNvGrpSpPr/>
          <p:nvPr/>
        </p:nvGrpSpPr>
        <p:grpSpPr>
          <a:xfrm>
            <a:off x="1533056" y="1440621"/>
            <a:ext cx="287195" cy="297036"/>
            <a:chOff x="5392896" y="3075146"/>
            <a:chExt cx="509587" cy="527050"/>
          </a:xfrm>
          <a:solidFill>
            <a:srgbClr val="002060"/>
          </a:solidFill>
        </p:grpSpPr>
        <p:sp>
          <p:nvSpPr>
            <p:cNvPr id="50" name="Rectangle 153">
              <a:extLst>
                <a:ext uri="{FF2B5EF4-FFF2-40B4-BE49-F238E27FC236}">
                  <a16:creationId xmlns="" xmlns:a16="http://schemas.microsoft.com/office/drawing/2014/main" id="{B5835DD1-8702-438B-AAF3-0D024159B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202146"/>
              <a:ext cx="257175" cy="238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1" name="Rectangle 154">
              <a:extLst>
                <a:ext uri="{FF2B5EF4-FFF2-40B4-BE49-F238E27FC236}">
                  <a16:creationId xmlns="" xmlns:a16="http://schemas.microsoft.com/office/drawing/2014/main" id="{A1A9F044-F435-469A-B294-CEFDAE23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325971"/>
              <a:ext cx="228600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" name="Rectangle 155">
              <a:extLst>
                <a:ext uri="{FF2B5EF4-FFF2-40B4-BE49-F238E27FC236}">
                  <a16:creationId xmlns="" xmlns:a16="http://schemas.microsoft.com/office/drawing/2014/main" id="{E0FA26EB-A3F8-485C-9A03-DCFF008C3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451383"/>
              <a:ext cx="171450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3" name="Freeform 156">
              <a:extLst>
                <a:ext uri="{FF2B5EF4-FFF2-40B4-BE49-F238E27FC236}">
                  <a16:creationId xmlns="" xmlns:a16="http://schemas.microsoft.com/office/drawing/2014/main" id="{45835399-CC49-46F9-9022-13689D59B1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2896" y="3075146"/>
              <a:ext cx="509587" cy="527050"/>
            </a:xfrm>
            <a:custGeom>
              <a:avLst/>
              <a:gdLst>
                <a:gd name="T0" fmla="*/ 509588 w 149"/>
                <a:gd name="T1" fmla="*/ 68895 h 153"/>
                <a:gd name="T2" fmla="*/ 441187 w 149"/>
                <a:gd name="T3" fmla="*/ 0 h 153"/>
                <a:gd name="T4" fmla="*/ 47881 w 149"/>
                <a:gd name="T5" fmla="*/ 0 h 153"/>
                <a:gd name="T6" fmla="*/ 0 w 149"/>
                <a:gd name="T7" fmla="*/ 48227 h 153"/>
                <a:gd name="T8" fmla="*/ 0 w 149"/>
                <a:gd name="T9" fmla="*/ 527050 h 153"/>
                <a:gd name="T10" fmla="*/ 396726 w 149"/>
                <a:gd name="T11" fmla="*/ 527050 h 153"/>
                <a:gd name="T12" fmla="*/ 396726 w 149"/>
                <a:gd name="T13" fmla="*/ 237689 h 153"/>
                <a:gd name="T14" fmla="*/ 509588 w 149"/>
                <a:gd name="T15" fmla="*/ 237689 h 153"/>
                <a:gd name="T16" fmla="*/ 509588 w 149"/>
                <a:gd name="T17" fmla="*/ 68895 h 153"/>
                <a:gd name="T18" fmla="*/ 372786 w 149"/>
                <a:gd name="T19" fmla="*/ 502937 h 153"/>
                <a:gd name="T20" fmla="*/ 20520 w 149"/>
                <a:gd name="T21" fmla="*/ 502937 h 153"/>
                <a:gd name="T22" fmla="*/ 20520 w 149"/>
                <a:gd name="T23" fmla="*/ 48227 h 153"/>
                <a:gd name="T24" fmla="*/ 47881 w 149"/>
                <a:gd name="T25" fmla="*/ 20669 h 153"/>
                <a:gd name="T26" fmla="*/ 389886 w 149"/>
                <a:gd name="T27" fmla="*/ 20669 h 153"/>
                <a:gd name="T28" fmla="*/ 372786 w 149"/>
                <a:gd name="T29" fmla="*/ 68895 h 153"/>
                <a:gd name="T30" fmla="*/ 372786 w 149"/>
                <a:gd name="T31" fmla="*/ 502937 h 153"/>
                <a:gd name="T32" fmla="*/ 489068 w 149"/>
                <a:gd name="T33" fmla="*/ 213576 h 153"/>
                <a:gd name="T34" fmla="*/ 396726 w 149"/>
                <a:gd name="T35" fmla="*/ 213576 h 153"/>
                <a:gd name="T36" fmla="*/ 393306 w 149"/>
                <a:gd name="T37" fmla="*/ 68895 h 153"/>
                <a:gd name="T38" fmla="*/ 430927 w 149"/>
                <a:gd name="T39" fmla="*/ 20669 h 153"/>
                <a:gd name="T40" fmla="*/ 441187 w 149"/>
                <a:gd name="T41" fmla="*/ 20669 h 153"/>
                <a:gd name="T42" fmla="*/ 441187 w 149"/>
                <a:gd name="T43" fmla="*/ 20669 h 153"/>
                <a:gd name="T44" fmla="*/ 489068 w 149"/>
                <a:gd name="T45" fmla="*/ 68895 h 153"/>
                <a:gd name="T46" fmla="*/ 489068 w 149"/>
                <a:gd name="T47" fmla="*/ 213576 h 15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9" h="153">
                  <a:moveTo>
                    <a:pt x="149" y="20"/>
                  </a:moveTo>
                  <a:cubicBezTo>
                    <a:pt x="149" y="9"/>
                    <a:pt x="140" y="0"/>
                    <a:pt x="1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49" y="69"/>
                    <a:pt x="149" y="69"/>
                    <a:pt x="149" y="69"/>
                  </a:cubicBezTo>
                  <a:lnTo>
                    <a:pt x="149" y="20"/>
                  </a:lnTo>
                  <a:close/>
                  <a:moveTo>
                    <a:pt x="109" y="146"/>
                  </a:moveTo>
                  <a:cubicBezTo>
                    <a:pt x="6" y="146"/>
                    <a:pt x="6" y="146"/>
                    <a:pt x="6" y="14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0"/>
                    <a:pt x="10" y="6"/>
                    <a:pt x="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1" y="10"/>
                    <a:pt x="109" y="15"/>
                    <a:pt x="109" y="20"/>
                  </a:cubicBezTo>
                  <a:lnTo>
                    <a:pt x="109" y="146"/>
                  </a:lnTo>
                  <a:close/>
                  <a:moveTo>
                    <a:pt x="143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3"/>
                    <a:pt x="120" y="8"/>
                    <a:pt x="126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37" y="6"/>
                    <a:pt x="143" y="12"/>
                    <a:pt x="143" y="20"/>
                  </a:cubicBezTo>
                  <a:cubicBezTo>
                    <a:pt x="143" y="62"/>
                    <a:pt x="143" y="62"/>
                    <a:pt x="143" y="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54" name="Прямая соединительная линия 53"/>
          <p:cNvCxnSpPr/>
          <p:nvPr/>
        </p:nvCxnSpPr>
        <p:spPr>
          <a:xfrm>
            <a:off x="1923301" y="1440621"/>
            <a:ext cx="0" cy="936819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Нашивка 56"/>
          <p:cNvSpPr/>
          <p:nvPr/>
        </p:nvSpPr>
        <p:spPr>
          <a:xfrm rot="10800000">
            <a:off x="6329539" y="2999136"/>
            <a:ext cx="442925" cy="442925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Нашивка 57"/>
          <p:cNvSpPr/>
          <p:nvPr/>
        </p:nvSpPr>
        <p:spPr>
          <a:xfrm rot="10800000">
            <a:off x="6632994" y="2999136"/>
            <a:ext cx="442925" cy="442925"/>
          </a:xfrm>
          <a:prstGeom prst="chevron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1437F"/>
              </a:solidFill>
            </a:endParaRPr>
          </a:p>
        </p:txBody>
      </p:sp>
      <p:sp>
        <p:nvSpPr>
          <p:cNvPr id="67" name="Freeform 182">
            <a:extLst>
              <a:ext uri="{FF2B5EF4-FFF2-40B4-BE49-F238E27FC236}">
                <a16:creationId xmlns="" xmlns:a16="http://schemas.microsoft.com/office/drawing/2014/main" id="{B705A54A-5F22-4546-A527-63DF6C07DEA1}"/>
              </a:ext>
            </a:extLst>
          </p:cNvPr>
          <p:cNvSpPr>
            <a:spLocks noEditPoints="1"/>
          </p:cNvSpPr>
          <p:nvPr/>
        </p:nvSpPr>
        <p:spPr bwMode="auto">
          <a:xfrm>
            <a:off x="789354" y="4761741"/>
            <a:ext cx="364356" cy="376840"/>
          </a:xfrm>
          <a:custGeom>
            <a:avLst/>
            <a:gdLst>
              <a:gd name="T0" fmla="*/ 509588 w 149"/>
              <a:gd name="T1" fmla="*/ 189462 h 153"/>
              <a:gd name="T2" fmla="*/ 417247 w 149"/>
              <a:gd name="T3" fmla="*/ 117122 h 153"/>
              <a:gd name="T4" fmla="*/ 406986 w 149"/>
              <a:gd name="T5" fmla="*/ 37892 h 153"/>
              <a:gd name="T6" fmla="*/ 259924 w 149"/>
              <a:gd name="T7" fmla="*/ 0 h 153"/>
              <a:gd name="T8" fmla="*/ 201783 w 149"/>
              <a:gd name="T9" fmla="*/ 37892 h 153"/>
              <a:gd name="T10" fmla="*/ 92341 w 149"/>
              <a:gd name="T11" fmla="*/ 48227 h 153"/>
              <a:gd name="T12" fmla="*/ 6840 w 149"/>
              <a:gd name="T13" fmla="*/ 179128 h 153"/>
              <a:gd name="T14" fmla="*/ 0 w 149"/>
              <a:gd name="T15" fmla="*/ 516716 h 153"/>
              <a:gd name="T16" fmla="*/ 10260 w 149"/>
              <a:gd name="T17" fmla="*/ 527050 h 153"/>
              <a:gd name="T18" fmla="*/ 509588 w 149"/>
              <a:gd name="T19" fmla="*/ 513271 h 153"/>
              <a:gd name="T20" fmla="*/ 489068 w 149"/>
              <a:gd name="T21" fmla="*/ 492602 h 153"/>
              <a:gd name="T22" fmla="*/ 489068 w 149"/>
              <a:gd name="T23" fmla="*/ 210131 h 153"/>
              <a:gd name="T24" fmla="*/ 417247 w 149"/>
              <a:gd name="T25" fmla="*/ 234244 h 153"/>
              <a:gd name="T26" fmla="*/ 478808 w 149"/>
              <a:gd name="T27" fmla="*/ 189462 h 153"/>
              <a:gd name="T28" fmla="*/ 273604 w 149"/>
              <a:gd name="T29" fmla="*/ 37892 h 153"/>
              <a:gd name="T30" fmla="*/ 256504 w 149"/>
              <a:gd name="T31" fmla="*/ 24113 h 153"/>
              <a:gd name="T32" fmla="*/ 396726 w 149"/>
              <a:gd name="T33" fmla="*/ 251468 h 153"/>
              <a:gd name="T34" fmla="*/ 116282 w 149"/>
              <a:gd name="T35" fmla="*/ 251468 h 153"/>
              <a:gd name="T36" fmla="*/ 396726 w 149"/>
              <a:gd name="T37" fmla="*/ 58561 h 153"/>
              <a:gd name="T38" fmla="*/ 205203 w 149"/>
              <a:gd name="T39" fmla="*/ 344477 h 153"/>
              <a:gd name="T40" fmla="*/ 20520 w 149"/>
              <a:gd name="T41" fmla="*/ 210131 h 153"/>
              <a:gd name="T42" fmla="*/ 27360 w 149"/>
              <a:gd name="T43" fmla="*/ 189462 h 153"/>
              <a:gd name="T44" fmla="*/ 92341 w 149"/>
              <a:gd name="T45" fmla="*/ 237689 h 153"/>
              <a:gd name="T46" fmla="*/ 222303 w 149"/>
              <a:gd name="T47" fmla="*/ 358256 h 153"/>
              <a:gd name="T48" fmla="*/ 259924 w 149"/>
              <a:gd name="T49" fmla="*/ 375480 h 153"/>
              <a:gd name="T50" fmla="*/ 468547 w 149"/>
              <a:gd name="T51" fmla="*/ 506381 h 153"/>
              <a:gd name="T52" fmla="*/ 181263 w 149"/>
              <a:gd name="T53" fmla="*/ 113677 h 153"/>
              <a:gd name="T54" fmla="*/ 331745 w 149"/>
              <a:gd name="T55" fmla="*/ 137791 h 153"/>
              <a:gd name="T56" fmla="*/ 181263 w 149"/>
              <a:gd name="T57" fmla="*/ 113677 h 153"/>
              <a:gd name="T58" fmla="*/ 331745 w 149"/>
              <a:gd name="T59" fmla="*/ 182573 h 153"/>
              <a:gd name="T60" fmla="*/ 181263 w 149"/>
              <a:gd name="T61" fmla="*/ 203242 h 153"/>
              <a:gd name="T62" fmla="*/ 181263 w 149"/>
              <a:gd name="T63" fmla="*/ 251468 h 153"/>
              <a:gd name="T64" fmla="*/ 331745 w 149"/>
              <a:gd name="T65" fmla="*/ 272137 h 153"/>
              <a:gd name="T66" fmla="*/ 181263 w 149"/>
              <a:gd name="T67" fmla="*/ 251468 h 15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49" h="153">
                <a:moveTo>
                  <a:pt x="149" y="149"/>
                </a:moveTo>
                <a:cubicBezTo>
                  <a:pt x="149" y="149"/>
                  <a:pt x="149" y="78"/>
                  <a:pt x="149" y="55"/>
                </a:cubicBezTo>
                <a:cubicBezTo>
                  <a:pt x="149" y="54"/>
                  <a:pt x="148" y="53"/>
                  <a:pt x="147" y="52"/>
                </a:cubicBezTo>
                <a:cubicBezTo>
                  <a:pt x="122" y="34"/>
                  <a:pt x="122" y="34"/>
                  <a:pt x="122" y="3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0" y="11"/>
                  <a:pt x="119" y="11"/>
                </a:cubicBezTo>
                <a:cubicBezTo>
                  <a:pt x="91" y="11"/>
                  <a:pt x="91" y="11"/>
                  <a:pt x="91" y="11"/>
                </a:cubicBezTo>
                <a:cubicBezTo>
                  <a:pt x="76" y="0"/>
                  <a:pt x="76" y="0"/>
                  <a:pt x="76" y="0"/>
                </a:cubicBezTo>
                <a:cubicBezTo>
                  <a:pt x="76" y="0"/>
                  <a:pt x="74" y="0"/>
                  <a:pt x="73" y="0"/>
                </a:cubicBezTo>
                <a:cubicBezTo>
                  <a:pt x="59" y="11"/>
                  <a:pt x="59" y="11"/>
                  <a:pt x="59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11"/>
                  <a:pt x="27" y="13"/>
                  <a:pt x="27" y="14"/>
                </a:cubicBezTo>
                <a:cubicBezTo>
                  <a:pt x="27" y="34"/>
                  <a:pt x="27" y="34"/>
                  <a:pt x="27" y="34"/>
                </a:cubicBezTo>
                <a:cubicBezTo>
                  <a:pt x="2" y="52"/>
                  <a:pt x="2" y="52"/>
                  <a:pt x="2" y="52"/>
                </a:cubicBezTo>
                <a:cubicBezTo>
                  <a:pt x="1" y="53"/>
                  <a:pt x="0" y="54"/>
                  <a:pt x="0" y="55"/>
                </a:cubicBezTo>
                <a:cubicBezTo>
                  <a:pt x="0" y="78"/>
                  <a:pt x="0" y="150"/>
                  <a:pt x="0" y="150"/>
                </a:cubicBezTo>
                <a:cubicBezTo>
                  <a:pt x="0" y="151"/>
                  <a:pt x="1" y="153"/>
                  <a:pt x="3" y="153"/>
                </a:cubicBezTo>
                <a:cubicBezTo>
                  <a:pt x="3" y="153"/>
                  <a:pt x="3" y="153"/>
                  <a:pt x="3" y="153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8" y="153"/>
                  <a:pt x="149" y="151"/>
                  <a:pt x="149" y="149"/>
                </a:cubicBezTo>
                <a:close/>
                <a:moveTo>
                  <a:pt x="143" y="61"/>
                </a:moveTo>
                <a:cubicBezTo>
                  <a:pt x="143" y="143"/>
                  <a:pt x="143" y="143"/>
                  <a:pt x="143" y="143"/>
                </a:cubicBezTo>
                <a:cubicBezTo>
                  <a:pt x="89" y="100"/>
                  <a:pt x="89" y="100"/>
                  <a:pt x="89" y="100"/>
                </a:cubicBezTo>
                <a:lnTo>
                  <a:pt x="143" y="61"/>
                </a:lnTo>
                <a:close/>
                <a:moveTo>
                  <a:pt x="140" y="55"/>
                </a:moveTo>
                <a:cubicBezTo>
                  <a:pt x="122" y="68"/>
                  <a:pt x="122" y="68"/>
                  <a:pt x="122" y="68"/>
                </a:cubicBezTo>
                <a:cubicBezTo>
                  <a:pt x="122" y="41"/>
                  <a:pt x="122" y="41"/>
                  <a:pt x="122" y="41"/>
                </a:cubicBezTo>
                <a:lnTo>
                  <a:pt x="140" y="55"/>
                </a:lnTo>
                <a:close/>
                <a:moveTo>
                  <a:pt x="75" y="7"/>
                </a:moveTo>
                <a:cubicBezTo>
                  <a:pt x="80" y="11"/>
                  <a:pt x="80" y="11"/>
                  <a:pt x="80" y="11"/>
                </a:cubicBezTo>
                <a:cubicBezTo>
                  <a:pt x="69" y="11"/>
                  <a:pt x="69" y="11"/>
                  <a:pt x="69" y="11"/>
                </a:cubicBezTo>
                <a:lnTo>
                  <a:pt x="75" y="7"/>
                </a:lnTo>
                <a:close/>
                <a:moveTo>
                  <a:pt x="116" y="17"/>
                </a:moveTo>
                <a:cubicBezTo>
                  <a:pt x="116" y="73"/>
                  <a:pt x="116" y="73"/>
                  <a:pt x="116" y="73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34" y="73"/>
                  <a:pt x="34" y="73"/>
                  <a:pt x="34" y="73"/>
                </a:cubicBezTo>
                <a:cubicBezTo>
                  <a:pt x="34" y="17"/>
                  <a:pt x="34" y="17"/>
                  <a:pt x="34" y="17"/>
                </a:cubicBezTo>
                <a:lnTo>
                  <a:pt x="116" y="17"/>
                </a:lnTo>
                <a:close/>
                <a:moveTo>
                  <a:pt x="6" y="61"/>
                </a:moveTo>
                <a:cubicBezTo>
                  <a:pt x="60" y="100"/>
                  <a:pt x="60" y="100"/>
                  <a:pt x="60" y="100"/>
                </a:cubicBezTo>
                <a:cubicBezTo>
                  <a:pt x="6" y="143"/>
                  <a:pt x="6" y="143"/>
                  <a:pt x="6" y="143"/>
                </a:cubicBezTo>
                <a:lnTo>
                  <a:pt x="6" y="61"/>
                </a:lnTo>
                <a:close/>
                <a:moveTo>
                  <a:pt x="27" y="69"/>
                </a:moveTo>
                <a:cubicBezTo>
                  <a:pt x="8" y="55"/>
                  <a:pt x="8" y="55"/>
                  <a:pt x="8" y="55"/>
                </a:cubicBezTo>
                <a:cubicBezTo>
                  <a:pt x="27" y="41"/>
                  <a:pt x="27" y="41"/>
                  <a:pt x="27" y="41"/>
                </a:cubicBezTo>
                <a:lnTo>
                  <a:pt x="27" y="69"/>
                </a:lnTo>
                <a:close/>
                <a:moveTo>
                  <a:pt x="12" y="147"/>
                </a:moveTo>
                <a:cubicBezTo>
                  <a:pt x="65" y="104"/>
                  <a:pt x="65" y="104"/>
                  <a:pt x="65" y="104"/>
                </a:cubicBezTo>
                <a:cubicBezTo>
                  <a:pt x="73" y="109"/>
                  <a:pt x="73" y="109"/>
                  <a:pt x="73" y="109"/>
                </a:cubicBezTo>
                <a:cubicBezTo>
                  <a:pt x="74" y="110"/>
                  <a:pt x="75" y="110"/>
                  <a:pt x="76" y="109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137" y="147"/>
                  <a:pt x="137" y="147"/>
                  <a:pt x="137" y="147"/>
                </a:cubicBezTo>
                <a:lnTo>
                  <a:pt x="12" y="147"/>
                </a:lnTo>
                <a:close/>
                <a:moveTo>
                  <a:pt x="53" y="33"/>
                </a:moveTo>
                <a:cubicBezTo>
                  <a:pt x="97" y="33"/>
                  <a:pt x="97" y="33"/>
                  <a:pt x="97" y="33"/>
                </a:cubicBezTo>
                <a:cubicBezTo>
                  <a:pt x="97" y="40"/>
                  <a:pt x="97" y="40"/>
                  <a:pt x="97" y="40"/>
                </a:cubicBezTo>
                <a:cubicBezTo>
                  <a:pt x="53" y="40"/>
                  <a:pt x="53" y="40"/>
                  <a:pt x="53" y="40"/>
                </a:cubicBezTo>
                <a:lnTo>
                  <a:pt x="53" y="33"/>
                </a:lnTo>
                <a:close/>
                <a:moveTo>
                  <a:pt x="53" y="53"/>
                </a:moveTo>
                <a:cubicBezTo>
                  <a:pt x="97" y="53"/>
                  <a:pt x="97" y="53"/>
                  <a:pt x="97" y="53"/>
                </a:cubicBezTo>
                <a:cubicBezTo>
                  <a:pt x="97" y="59"/>
                  <a:pt x="97" y="59"/>
                  <a:pt x="97" y="59"/>
                </a:cubicBezTo>
                <a:cubicBezTo>
                  <a:pt x="53" y="59"/>
                  <a:pt x="53" y="59"/>
                  <a:pt x="53" y="59"/>
                </a:cubicBezTo>
                <a:lnTo>
                  <a:pt x="53" y="53"/>
                </a:lnTo>
                <a:close/>
                <a:moveTo>
                  <a:pt x="53" y="73"/>
                </a:moveTo>
                <a:cubicBezTo>
                  <a:pt x="97" y="73"/>
                  <a:pt x="97" y="73"/>
                  <a:pt x="97" y="73"/>
                </a:cubicBezTo>
                <a:cubicBezTo>
                  <a:pt x="97" y="79"/>
                  <a:pt x="97" y="79"/>
                  <a:pt x="97" y="79"/>
                </a:cubicBezTo>
                <a:cubicBezTo>
                  <a:pt x="53" y="79"/>
                  <a:pt x="53" y="79"/>
                  <a:pt x="53" y="79"/>
                </a:cubicBezTo>
                <a:lnTo>
                  <a:pt x="53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xmlns="" id="{617812D6-9695-4E89-8224-A6CDC8C8D950}"/>
              </a:ext>
            </a:extLst>
          </p:cNvPr>
          <p:cNvCxnSpPr/>
          <p:nvPr/>
        </p:nvCxnSpPr>
        <p:spPr>
          <a:xfrm>
            <a:off x="1324985" y="4007492"/>
            <a:ext cx="9478905" cy="0"/>
          </a:xfrm>
          <a:prstGeom prst="lin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xmlns="" id="{617812D6-9695-4E89-8224-A6CDC8C8D950}"/>
              </a:ext>
            </a:extLst>
          </p:cNvPr>
          <p:cNvCxnSpPr/>
          <p:nvPr/>
        </p:nvCxnSpPr>
        <p:spPr>
          <a:xfrm>
            <a:off x="4713997" y="4149843"/>
            <a:ext cx="2803398" cy="0"/>
          </a:xfrm>
          <a:prstGeom prst="line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7" name="Прямая соединительная линия 6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10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2" name="Группа 1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25" name="Рисунок 24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5" name="Рисунок 54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56" name="Прямая со стрелкой 55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88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Прямоугольник 94"/>
          <p:cNvSpPr/>
          <p:nvPr/>
        </p:nvSpPr>
        <p:spPr>
          <a:xfrm>
            <a:off x="1091876" y="1193911"/>
            <a:ext cx="11100124" cy="54166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shade val="100000"/>
                  <a:satMod val="115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721759" y="30393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Этапы организации и проведения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1062019" y="1162485"/>
            <a:ext cx="9339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Состав инвентаризационной комиссии утверждает руководитель учреждения при ее создании распорядительным документом (например, приказом о создании комиссии).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590387" y="1193911"/>
            <a:ext cx="349862" cy="54166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TextBox 85"/>
          <p:cNvSpPr txBox="1"/>
          <p:nvPr/>
        </p:nvSpPr>
        <p:spPr>
          <a:xfrm>
            <a:off x="623134" y="1108884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6" name="Прямая со стрелкой 95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77" name="Группа 76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88" name="Прямая соединительная линия 87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Прямая соединительная линия 88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Прямая соединительная линия 89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Группа 77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79" name="Группа 78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83" name="Рисунок 82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7" name="Рисунок 86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82" name="Прямая со стрелкой 81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Прямоугольник 48"/>
          <p:cNvSpPr/>
          <p:nvPr/>
        </p:nvSpPr>
        <p:spPr>
          <a:xfrm>
            <a:off x="851402" y="2315267"/>
            <a:ext cx="2937608" cy="142411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0" name="Овал 49"/>
          <p:cNvSpPr/>
          <p:nvPr/>
        </p:nvSpPr>
        <p:spPr>
          <a:xfrm>
            <a:off x="590387" y="2054253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1" name="TextBox 50"/>
          <p:cNvSpPr txBox="1"/>
          <p:nvPr/>
        </p:nvSpPr>
        <p:spPr>
          <a:xfrm>
            <a:off x="840157" y="2750543"/>
            <a:ext cx="294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проведения инвентаризации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0780" y="210526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528191" y="2315267"/>
            <a:ext cx="2937608" cy="142411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4" name="Овал 53"/>
          <p:cNvSpPr/>
          <p:nvPr/>
        </p:nvSpPr>
        <p:spPr>
          <a:xfrm>
            <a:off x="4267176" y="2054253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5" name="TextBox 54"/>
          <p:cNvSpPr txBox="1"/>
          <p:nvPr/>
        </p:nvSpPr>
        <p:spPr>
          <a:xfrm>
            <a:off x="4536846" y="2735348"/>
            <a:ext cx="29376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инвентаризационной комиссии Положения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комиссии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298396" y="209589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8204980" y="2315267"/>
            <a:ext cx="2937608" cy="1424112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8" name="Овал 57"/>
          <p:cNvSpPr/>
          <p:nvPr/>
        </p:nvSpPr>
        <p:spPr>
          <a:xfrm>
            <a:off x="7943964" y="2054253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9" name="TextBox 58"/>
          <p:cNvSpPr txBox="1"/>
          <p:nvPr/>
        </p:nvSpPr>
        <p:spPr>
          <a:xfrm>
            <a:off x="8204974" y="2447017"/>
            <a:ext cx="2937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о проведении инвентаризации (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0510439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Изменение Решения </a:t>
            </a: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проведении инвентаризации (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0510477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78691" y="210898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939545" y="4244175"/>
            <a:ext cx="2937608" cy="1424112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2" name="Овал 61"/>
          <p:cNvSpPr/>
          <p:nvPr/>
        </p:nvSpPr>
        <p:spPr>
          <a:xfrm>
            <a:off x="678530" y="3983161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1" name="TextBox 90"/>
          <p:cNvSpPr txBox="1"/>
          <p:nvPr/>
        </p:nvSpPr>
        <p:spPr>
          <a:xfrm>
            <a:off x="939543" y="4500130"/>
            <a:ext cx="29488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 комиссии первичных учетных документов (при необходимости)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04542" y="4025664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4616334" y="4244175"/>
            <a:ext cx="2937608" cy="1424112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4" name="Овал 93"/>
          <p:cNvSpPr/>
          <p:nvPr/>
        </p:nvSpPr>
        <p:spPr>
          <a:xfrm>
            <a:off x="4355319" y="3983161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8" name="TextBox 97"/>
          <p:cNvSpPr txBox="1"/>
          <p:nvPr/>
        </p:nvSpPr>
        <p:spPr>
          <a:xfrm>
            <a:off x="4627573" y="4500130"/>
            <a:ext cx="29376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фактического наличия объекта инвентаризации (активов, обязательств)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376335" y="4025664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8293122" y="4244175"/>
            <a:ext cx="2937608" cy="142411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01" name="Овал 100"/>
          <p:cNvSpPr/>
          <p:nvPr/>
        </p:nvSpPr>
        <p:spPr>
          <a:xfrm>
            <a:off x="8032107" y="3983161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02" name="TextBox 101"/>
          <p:cNvSpPr txBox="1"/>
          <p:nvPr/>
        </p:nvSpPr>
        <p:spPr>
          <a:xfrm>
            <a:off x="8293119" y="4329839"/>
            <a:ext cx="2937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результатов инвентаризации (Инвентаризационные описи, Акт о результатах инвентаризации (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0510463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043352" y="4025664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4" name="Прямая со стрелкой 103"/>
          <p:cNvCxnSpPr>
            <a:endCxn id="55" idx="1"/>
          </p:cNvCxnSpPr>
          <p:nvPr/>
        </p:nvCxnSpPr>
        <p:spPr>
          <a:xfrm flipV="1">
            <a:off x="3784679" y="3104680"/>
            <a:ext cx="752167" cy="14470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 flipV="1">
            <a:off x="7465796" y="3041633"/>
            <a:ext cx="727935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Соединительная линия уступом 105"/>
          <p:cNvCxnSpPr>
            <a:stCxn id="57" idx="2"/>
            <a:endCxn id="61" idx="0"/>
          </p:cNvCxnSpPr>
          <p:nvPr/>
        </p:nvCxnSpPr>
        <p:spPr>
          <a:xfrm rot="5400000">
            <a:off x="5788668" y="359060"/>
            <a:ext cx="504796" cy="7265435"/>
          </a:xfrm>
          <a:prstGeom prst="bentConnector3">
            <a:avLst>
              <a:gd name="adj1" fmla="val 34412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 flipV="1">
            <a:off x="3877153" y="4956230"/>
            <a:ext cx="727935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 flipV="1">
            <a:off x="7565180" y="4956229"/>
            <a:ext cx="727935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5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50601" y="31320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Этапы организации и проведения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-7667" y="924560"/>
            <a:ext cx="12132000" cy="231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16263" y="1740420"/>
            <a:ext cx="3103285" cy="150443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40527" y="1464685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04384" y="2200246"/>
            <a:ext cx="311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проведения инвентаризации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2407" y="150866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00418" y="1740420"/>
            <a:ext cx="3103285" cy="150443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324682" y="1464685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4588538" y="1954025"/>
            <a:ext cx="3103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инвентаризационной комиссии Положения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36561" y="150958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484573" y="1740420"/>
            <a:ext cx="3103285" cy="1504430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8208837" y="1464685"/>
            <a:ext cx="551468" cy="55146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8484570" y="1830915"/>
            <a:ext cx="31032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о проведении инвентаризации (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0510439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Изменение Решения </a:t>
            </a:r>
            <a:b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проведении инвентаризации (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0510477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20716" y="150958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09377" y="3778116"/>
            <a:ext cx="3103285" cy="1504430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533641" y="3502381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809374" y="4048506"/>
            <a:ext cx="3115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 комиссии первичных учетных документов (при необходимости)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45520" y="354728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693532" y="3778116"/>
            <a:ext cx="3103285" cy="1504430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4417796" y="3502381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4705405" y="4048506"/>
            <a:ext cx="3103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фактического наличия объекта инвентаризации (активов, обязательств)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429675" y="354728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577687" y="3778116"/>
            <a:ext cx="3103285" cy="1504430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8301951" y="3502381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/>
          <p:cNvSpPr txBox="1"/>
          <p:nvPr/>
        </p:nvSpPr>
        <p:spPr>
          <a:xfrm>
            <a:off x="8577684" y="3868611"/>
            <a:ext cx="31032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результатов инвентаризации (Инвентаризационные описи, Акт о результатах инвентаризации (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0510463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313830" y="354728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 стрелкой 15"/>
          <p:cNvCxnSpPr>
            <a:stCxn id="10" idx="3"/>
            <a:endCxn id="36" idx="1"/>
          </p:cNvCxnSpPr>
          <p:nvPr/>
        </p:nvCxnSpPr>
        <p:spPr>
          <a:xfrm flipV="1">
            <a:off x="3819548" y="2492634"/>
            <a:ext cx="768990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flipV="1">
            <a:off x="7703700" y="2507752"/>
            <a:ext cx="768990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38" idx="2"/>
            <a:endCxn id="64" idx="0"/>
          </p:cNvCxnSpPr>
          <p:nvPr/>
        </p:nvCxnSpPr>
        <p:spPr>
          <a:xfrm rot="5400000">
            <a:off x="5931985" y="-326115"/>
            <a:ext cx="533266" cy="7675196"/>
          </a:xfrm>
          <a:prstGeom prst="bentConnector3">
            <a:avLst>
              <a:gd name="adj1" fmla="val 34412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V="1">
            <a:off x="3912662" y="4530330"/>
            <a:ext cx="768990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flipV="1">
            <a:off x="7808690" y="4530329"/>
            <a:ext cx="768990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107509" y="130912"/>
            <a:ext cx="2376751" cy="632764"/>
            <a:chOff x="107509" y="130912"/>
            <a:chExt cx="2376751" cy="632764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Прямая соединительная линия 49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Группа 44"/>
            <p:cNvGrpSpPr/>
            <p:nvPr/>
          </p:nvGrpSpPr>
          <p:grpSpPr>
            <a:xfrm>
              <a:off x="107509" y="130912"/>
              <a:ext cx="2217158" cy="632764"/>
              <a:chOff x="107509" y="130912"/>
              <a:chExt cx="2217158" cy="632764"/>
            </a:xfrm>
          </p:grpSpPr>
          <p:pic>
            <p:nvPicPr>
              <p:cNvPr id="46" name="Рисунок 45" descr="Межрегиональное бухгалтерское УФК"/>
              <p:cNvPicPr/>
              <p:nvPr/>
            </p:nvPicPr>
            <p:blipFill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385"/>
              <a:stretch/>
            </p:blipFill>
            <p:spPr bwMode="auto">
              <a:xfrm>
                <a:off x="795048" y="272687"/>
                <a:ext cx="1529619" cy="4086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7" name="Рисунок 46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0272"/>
              <a:stretch/>
            </p:blipFill>
            <p:spPr>
              <a:xfrm>
                <a:off x="107509" y="130912"/>
                <a:ext cx="644261" cy="632764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4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24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26258" y="21160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учета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660415" y="1605337"/>
            <a:ext cx="2994965" cy="1305287"/>
          </a:xfrm>
          <a:prstGeom prst="rect">
            <a:avLst/>
          </a:prstGeom>
          <a:solidFill>
            <a:srgbClr val="FFFFB9"/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Должно соответствовать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Порядку проведения инвентаризации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660415" y="3084261"/>
            <a:ext cx="2994965" cy="13052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Обратить внимание 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сроки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660415" y="4555454"/>
            <a:ext cx="2994965" cy="13495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Обратить внимание 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способ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проведения инвентаризации (сплошная, выборочная)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96" y="1117529"/>
            <a:ext cx="7943850" cy="5238750"/>
          </a:xfrm>
          <a:prstGeom prst="rect">
            <a:avLst/>
          </a:prstGeom>
        </p:spPr>
      </p:pic>
      <p:cxnSp>
        <p:nvCxnSpPr>
          <p:cNvPr id="5" name="Прямая со стрелкой 4"/>
          <p:cNvCxnSpPr>
            <a:stCxn id="14" idx="1"/>
          </p:cNvCxnSpPr>
          <p:nvPr/>
        </p:nvCxnSpPr>
        <p:spPr>
          <a:xfrm flipH="1">
            <a:off x="4572000" y="2257981"/>
            <a:ext cx="4088415" cy="93273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14" idx="1"/>
          </p:cNvCxnSpPr>
          <p:nvPr/>
        </p:nvCxnSpPr>
        <p:spPr>
          <a:xfrm flipH="1">
            <a:off x="1313645" y="2257981"/>
            <a:ext cx="7346770" cy="3646982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4" idx="1"/>
          </p:cNvCxnSpPr>
          <p:nvPr/>
        </p:nvCxnSpPr>
        <p:spPr>
          <a:xfrm flipH="1">
            <a:off x="4404575" y="2257981"/>
            <a:ext cx="4255840" cy="3646982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2" idx="1"/>
          </p:cNvCxnSpPr>
          <p:nvPr/>
        </p:nvCxnSpPr>
        <p:spPr>
          <a:xfrm flipH="1">
            <a:off x="5537915" y="3736905"/>
            <a:ext cx="3122500" cy="2168058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6" idx="1"/>
          </p:cNvCxnSpPr>
          <p:nvPr/>
        </p:nvCxnSpPr>
        <p:spPr>
          <a:xfrm flipH="1">
            <a:off x="7701567" y="5230209"/>
            <a:ext cx="958848" cy="674754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Группа 45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47" name="Прямая со стрелкой 46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Группа 47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49" name="Группа 48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53" name="Прямая соединительная линия 52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Прямая соединительная линия 53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Прямая соединительная линия 54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Группа 49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51" name="Рисунок 50" descr="Межрегиональное бухгалтерское УФК"/>
                <p:cNvPicPr/>
                <p:nvPr/>
              </p:nvPicPr>
              <p:blipFill rotWithShape="1"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2" name="Рисунок 51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5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65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79424" y="956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65679" y="1411592"/>
            <a:ext cx="6447430" cy="838611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0" scaled="1"/>
            <a:tileRect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cap="all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b="1" cap="all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</a:t>
            </a:r>
            <a:endParaRPr lang="ru-RU" sz="1600" b="1" cap="all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06491" y="2660845"/>
            <a:ext cx="4066233" cy="838611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События, которые влекут за собой проведение инвентаризации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641388" y="2660844"/>
            <a:ext cx="3783850" cy="838611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целях составления годовой отчетности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637528" y="4761869"/>
            <a:ext cx="3220347" cy="838611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Проверить, что в Порядке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субъекта учета все указанные случаи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перечислены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302375" y="4761869"/>
            <a:ext cx="3201679" cy="838611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Требуют особого внимания</a:t>
            </a:r>
            <a:endParaRPr lang="ru-RU" sz="1600" b="1" dirty="0">
              <a:solidFill>
                <a:srgbClr val="C0000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18" name="Соединительная линия уступом 17"/>
          <p:cNvCxnSpPr/>
          <p:nvPr/>
        </p:nvCxnSpPr>
        <p:spPr>
          <a:xfrm>
            <a:off x="1030981" y="3507075"/>
            <a:ext cx="691698" cy="631208"/>
          </a:xfrm>
          <a:prstGeom prst="bentConnector3">
            <a:avLst>
              <a:gd name="adj1" fmla="val 1038"/>
            </a:avLst>
          </a:prstGeom>
          <a:ln w="28575">
            <a:gradFill flip="none" rotWithShape="1">
              <a:gsLst>
                <a:gs pos="71000">
                  <a:srgbClr val="002060"/>
                </a:gs>
                <a:gs pos="100000">
                  <a:srgbClr val="004DAC"/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endCxn id="30" idx="1"/>
          </p:cNvCxnSpPr>
          <p:nvPr/>
        </p:nvCxnSpPr>
        <p:spPr>
          <a:xfrm>
            <a:off x="1953067" y="4555398"/>
            <a:ext cx="684461" cy="625777"/>
          </a:xfrm>
          <a:prstGeom prst="bentConnector3">
            <a:avLst>
              <a:gd name="adj1" fmla="val 1758"/>
            </a:avLst>
          </a:prstGeom>
          <a:ln w="28575">
            <a:gradFill flip="none" rotWithShape="1">
              <a:gsLst>
                <a:gs pos="71000">
                  <a:srgbClr val="002060"/>
                </a:gs>
                <a:gs pos="100000">
                  <a:srgbClr val="004DAC"/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 rot="10800000" flipV="1">
            <a:off x="10419893" y="3505359"/>
            <a:ext cx="699571" cy="619400"/>
          </a:xfrm>
          <a:prstGeom prst="bentConnector3">
            <a:avLst>
              <a:gd name="adj1" fmla="val -2011"/>
            </a:avLst>
          </a:prstGeom>
          <a:ln w="28575">
            <a:gradFill flip="none" rotWithShape="1">
              <a:gsLst>
                <a:gs pos="71000">
                  <a:srgbClr val="002060"/>
                </a:gs>
                <a:gs pos="100000">
                  <a:srgbClr val="004DAC"/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>
            <a:stCxn id="20" idx="1"/>
          </p:cNvCxnSpPr>
          <p:nvPr/>
        </p:nvCxnSpPr>
        <p:spPr>
          <a:xfrm rot="10800000" flipV="1">
            <a:off x="1722679" y="1830898"/>
            <a:ext cx="1143000" cy="834478"/>
          </a:xfrm>
          <a:prstGeom prst="bentConnector3">
            <a:avLst>
              <a:gd name="adj1" fmla="val 99958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>
            <a:off x="9313109" y="1830898"/>
            <a:ext cx="1106784" cy="834478"/>
          </a:xfrm>
          <a:prstGeom prst="bentConnector3">
            <a:avLst>
              <a:gd name="adj1" fmla="val 99915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Соединительная линия уступом 58"/>
          <p:cNvCxnSpPr/>
          <p:nvPr/>
        </p:nvCxnSpPr>
        <p:spPr>
          <a:xfrm rot="10800000" flipV="1">
            <a:off x="9504054" y="4556421"/>
            <a:ext cx="699571" cy="619400"/>
          </a:xfrm>
          <a:prstGeom prst="bentConnector3">
            <a:avLst>
              <a:gd name="adj1" fmla="val -2011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6067425" y="2397125"/>
            <a:ext cx="0" cy="3203355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9729405" y="3646946"/>
            <a:ext cx="971550" cy="971550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9805605" y="3728129"/>
            <a:ext cx="819150" cy="8191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9717089" y="3969006"/>
            <a:ext cx="939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П.32</a:t>
            </a:r>
            <a:endParaRPr lang="ru-RU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1484312" y="3650602"/>
            <a:ext cx="971550" cy="971550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560512" y="3731785"/>
            <a:ext cx="819150" cy="8191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1484312" y="3960595"/>
            <a:ext cx="939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П.31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1" name="Группа 50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Группа 53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55" name="Группа 5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57" name="Рисунок 5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8" name="Рисунок 5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56" name="Прямая со стрелкой 55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63" name="Прямая со стрелкой 62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278425" y="1018098"/>
            <a:ext cx="1233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144н</a:t>
            </a:r>
          </a:p>
        </p:txBody>
      </p:sp>
      <p:grpSp>
        <p:nvGrpSpPr>
          <p:cNvPr id="37" name="Group 8">
            <a:extLst>
              <a:ext uri="{FF2B5EF4-FFF2-40B4-BE49-F238E27FC236}">
                <a16:creationId xmlns="" xmlns:a16="http://schemas.microsoft.com/office/drawing/2014/main" id="{908A3220-9286-4EF5-82AB-D6F886277363}"/>
              </a:ext>
            </a:extLst>
          </p:cNvPr>
          <p:cNvGrpSpPr/>
          <p:nvPr/>
        </p:nvGrpSpPr>
        <p:grpSpPr>
          <a:xfrm>
            <a:off x="10156646" y="940402"/>
            <a:ext cx="287195" cy="297036"/>
            <a:chOff x="5392896" y="3075146"/>
            <a:chExt cx="509587" cy="527050"/>
          </a:xfrm>
          <a:solidFill>
            <a:srgbClr val="002060"/>
          </a:solidFill>
        </p:grpSpPr>
        <p:sp>
          <p:nvSpPr>
            <p:cNvPr id="38" name="Rectangle 153">
              <a:extLst>
                <a:ext uri="{FF2B5EF4-FFF2-40B4-BE49-F238E27FC236}">
                  <a16:creationId xmlns="" xmlns:a16="http://schemas.microsoft.com/office/drawing/2014/main" id="{B5835DD1-8702-438B-AAF3-0D024159B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202146"/>
              <a:ext cx="257175" cy="238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9" name="Rectangle 154">
              <a:extLst>
                <a:ext uri="{FF2B5EF4-FFF2-40B4-BE49-F238E27FC236}">
                  <a16:creationId xmlns="" xmlns:a16="http://schemas.microsoft.com/office/drawing/2014/main" id="{A1A9F044-F435-469A-B294-CEFDAE23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325971"/>
              <a:ext cx="228600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0" name="Rectangle 155">
              <a:extLst>
                <a:ext uri="{FF2B5EF4-FFF2-40B4-BE49-F238E27FC236}">
                  <a16:creationId xmlns="" xmlns:a16="http://schemas.microsoft.com/office/drawing/2014/main" id="{E0FA26EB-A3F8-485C-9A03-DCFF008C3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451383"/>
              <a:ext cx="171450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" name="Freeform 156">
              <a:extLst>
                <a:ext uri="{FF2B5EF4-FFF2-40B4-BE49-F238E27FC236}">
                  <a16:creationId xmlns="" xmlns:a16="http://schemas.microsoft.com/office/drawing/2014/main" id="{45835399-CC49-46F9-9022-13689D59B1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2896" y="3075146"/>
              <a:ext cx="509587" cy="527050"/>
            </a:xfrm>
            <a:custGeom>
              <a:avLst/>
              <a:gdLst>
                <a:gd name="T0" fmla="*/ 509588 w 149"/>
                <a:gd name="T1" fmla="*/ 68895 h 153"/>
                <a:gd name="T2" fmla="*/ 441187 w 149"/>
                <a:gd name="T3" fmla="*/ 0 h 153"/>
                <a:gd name="T4" fmla="*/ 47881 w 149"/>
                <a:gd name="T5" fmla="*/ 0 h 153"/>
                <a:gd name="T6" fmla="*/ 0 w 149"/>
                <a:gd name="T7" fmla="*/ 48227 h 153"/>
                <a:gd name="T8" fmla="*/ 0 w 149"/>
                <a:gd name="T9" fmla="*/ 527050 h 153"/>
                <a:gd name="T10" fmla="*/ 396726 w 149"/>
                <a:gd name="T11" fmla="*/ 527050 h 153"/>
                <a:gd name="T12" fmla="*/ 396726 w 149"/>
                <a:gd name="T13" fmla="*/ 237689 h 153"/>
                <a:gd name="T14" fmla="*/ 509588 w 149"/>
                <a:gd name="T15" fmla="*/ 237689 h 153"/>
                <a:gd name="T16" fmla="*/ 509588 w 149"/>
                <a:gd name="T17" fmla="*/ 68895 h 153"/>
                <a:gd name="T18" fmla="*/ 372786 w 149"/>
                <a:gd name="T19" fmla="*/ 502937 h 153"/>
                <a:gd name="T20" fmla="*/ 20520 w 149"/>
                <a:gd name="T21" fmla="*/ 502937 h 153"/>
                <a:gd name="T22" fmla="*/ 20520 w 149"/>
                <a:gd name="T23" fmla="*/ 48227 h 153"/>
                <a:gd name="T24" fmla="*/ 47881 w 149"/>
                <a:gd name="T25" fmla="*/ 20669 h 153"/>
                <a:gd name="T26" fmla="*/ 389886 w 149"/>
                <a:gd name="T27" fmla="*/ 20669 h 153"/>
                <a:gd name="T28" fmla="*/ 372786 w 149"/>
                <a:gd name="T29" fmla="*/ 68895 h 153"/>
                <a:gd name="T30" fmla="*/ 372786 w 149"/>
                <a:gd name="T31" fmla="*/ 502937 h 153"/>
                <a:gd name="T32" fmla="*/ 489068 w 149"/>
                <a:gd name="T33" fmla="*/ 213576 h 153"/>
                <a:gd name="T34" fmla="*/ 396726 w 149"/>
                <a:gd name="T35" fmla="*/ 213576 h 153"/>
                <a:gd name="T36" fmla="*/ 393306 w 149"/>
                <a:gd name="T37" fmla="*/ 68895 h 153"/>
                <a:gd name="T38" fmla="*/ 430927 w 149"/>
                <a:gd name="T39" fmla="*/ 20669 h 153"/>
                <a:gd name="T40" fmla="*/ 441187 w 149"/>
                <a:gd name="T41" fmla="*/ 20669 h 153"/>
                <a:gd name="T42" fmla="*/ 441187 w 149"/>
                <a:gd name="T43" fmla="*/ 20669 h 153"/>
                <a:gd name="T44" fmla="*/ 489068 w 149"/>
                <a:gd name="T45" fmla="*/ 68895 h 153"/>
                <a:gd name="T46" fmla="*/ 489068 w 149"/>
                <a:gd name="T47" fmla="*/ 213576 h 15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9" h="153">
                  <a:moveTo>
                    <a:pt x="149" y="20"/>
                  </a:moveTo>
                  <a:cubicBezTo>
                    <a:pt x="149" y="9"/>
                    <a:pt x="140" y="0"/>
                    <a:pt x="1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49" y="69"/>
                    <a:pt x="149" y="69"/>
                    <a:pt x="149" y="69"/>
                  </a:cubicBezTo>
                  <a:lnTo>
                    <a:pt x="149" y="20"/>
                  </a:lnTo>
                  <a:close/>
                  <a:moveTo>
                    <a:pt x="109" y="146"/>
                  </a:moveTo>
                  <a:cubicBezTo>
                    <a:pt x="6" y="146"/>
                    <a:pt x="6" y="146"/>
                    <a:pt x="6" y="14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0"/>
                    <a:pt x="10" y="6"/>
                    <a:pt x="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1" y="10"/>
                    <a:pt x="109" y="15"/>
                    <a:pt x="109" y="20"/>
                  </a:cubicBezTo>
                  <a:lnTo>
                    <a:pt x="109" y="146"/>
                  </a:lnTo>
                  <a:close/>
                  <a:moveTo>
                    <a:pt x="143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3"/>
                    <a:pt x="120" y="8"/>
                    <a:pt x="126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37" y="6"/>
                    <a:pt x="143" y="12"/>
                    <a:pt x="143" y="20"/>
                  </a:cubicBezTo>
                  <a:cubicBezTo>
                    <a:pt x="143" y="62"/>
                    <a:pt x="143" y="62"/>
                    <a:pt x="143" y="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6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3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72670" y="18822"/>
            <a:ext cx="8905079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9585" y="3056310"/>
            <a:ext cx="600271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нформация</a:t>
            </a:r>
            <a:r>
              <a:rPr lang="ru-RU" sz="1600" dirty="0" smtClean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качественном состоянии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дебиторской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кредиторской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задолженности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просроченная задолженность с учетом аналитического признака учета - "срок исполнения", сомнительная задолженность по доходам, кредиторская задолженность,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востребованная кредиторами)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09585" y="2641165"/>
            <a:ext cx="1103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1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28071" y="5599883"/>
            <a:ext cx="3725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ранее 1 октября </a:t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 2025г – не ранее 1 октября 2025)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25657" y="5599883"/>
            <a:ext cx="4809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возникновении на 01.01.2026 просроченной задолженности, то обязательно провести инвентаризацию на 01.01.2026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309600" y="1119634"/>
            <a:ext cx="5291225" cy="1332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shade val="100000"/>
                  <a:satMod val="115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329409" y="1121909"/>
            <a:ext cx="5271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Активы и обязательства, некорректное раскрытие информации о которых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существенным образом может повлиять на достоверность отчетности,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учетом рисков допущения существенных ошибок (искажений) данных отчетности.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08111" y="1119634"/>
            <a:ext cx="349862" cy="54166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843148" y="1045509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909187" y="2867425"/>
            <a:ext cx="469163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134">
            <a:extLst>
              <a:ext uri="{FF2B5EF4-FFF2-40B4-BE49-F238E27FC236}">
                <a16:creationId xmlns:a16="http://schemas.microsoft.com/office/drawing/2014/main" xmlns="" id="{72685622-24C2-4F0C-BAF2-3DEC08D32C24}"/>
              </a:ext>
            </a:extLst>
          </p:cNvPr>
          <p:cNvSpPr>
            <a:spLocks noEditPoints="1"/>
          </p:cNvSpPr>
          <p:nvPr/>
        </p:nvSpPr>
        <p:spPr bwMode="auto">
          <a:xfrm>
            <a:off x="806773" y="5691506"/>
            <a:ext cx="405084" cy="401530"/>
          </a:xfrm>
          <a:custGeom>
            <a:avLst/>
            <a:gdLst>
              <a:gd name="T0" fmla="*/ 464389 w 159"/>
              <a:gd name="T1" fmla="*/ 300129 h 156"/>
              <a:gd name="T2" fmla="*/ 273170 w 159"/>
              <a:gd name="T3" fmla="*/ 96593 h 156"/>
              <a:gd name="T4" fmla="*/ 273170 w 159"/>
              <a:gd name="T5" fmla="*/ 65545 h 156"/>
              <a:gd name="T6" fmla="*/ 290243 w 159"/>
              <a:gd name="T7" fmla="*/ 65545 h 156"/>
              <a:gd name="T8" fmla="*/ 290243 w 159"/>
              <a:gd name="T9" fmla="*/ 44847 h 156"/>
              <a:gd name="T10" fmla="*/ 232194 w 159"/>
              <a:gd name="T11" fmla="*/ 44847 h 156"/>
              <a:gd name="T12" fmla="*/ 232194 w 159"/>
              <a:gd name="T13" fmla="*/ 65545 h 156"/>
              <a:gd name="T14" fmla="*/ 249267 w 159"/>
              <a:gd name="T15" fmla="*/ 65545 h 156"/>
              <a:gd name="T16" fmla="*/ 249267 w 159"/>
              <a:gd name="T17" fmla="*/ 96593 h 156"/>
              <a:gd name="T18" fmla="*/ 75122 w 159"/>
              <a:gd name="T19" fmla="*/ 300129 h 156"/>
              <a:gd name="T20" fmla="*/ 160487 w 159"/>
              <a:gd name="T21" fmla="*/ 465718 h 156"/>
              <a:gd name="T22" fmla="*/ 102439 w 159"/>
              <a:gd name="T23" fmla="*/ 520914 h 156"/>
              <a:gd name="T24" fmla="*/ 119512 w 159"/>
              <a:gd name="T25" fmla="*/ 538163 h 156"/>
              <a:gd name="T26" fmla="*/ 180975 w 159"/>
              <a:gd name="T27" fmla="*/ 479517 h 156"/>
              <a:gd name="T28" fmla="*/ 269755 w 159"/>
              <a:gd name="T29" fmla="*/ 500216 h 156"/>
              <a:gd name="T30" fmla="*/ 358535 w 159"/>
              <a:gd name="T31" fmla="*/ 479517 h 156"/>
              <a:gd name="T32" fmla="*/ 423413 w 159"/>
              <a:gd name="T33" fmla="*/ 538163 h 156"/>
              <a:gd name="T34" fmla="*/ 437072 w 159"/>
              <a:gd name="T35" fmla="*/ 520914 h 156"/>
              <a:gd name="T36" fmla="*/ 379023 w 159"/>
              <a:gd name="T37" fmla="*/ 465718 h 156"/>
              <a:gd name="T38" fmla="*/ 464389 w 159"/>
              <a:gd name="T39" fmla="*/ 300129 h 156"/>
              <a:gd name="T40" fmla="*/ 269755 w 159"/>
              <a:gd name="T41" fmla="*/ 479517 h 156"/>
              <a:gd name="T42" fmla="*/ 99024 w 159"/>
              <a:gd name="T43" fmla="*/ 300129 h 156"/>
              <a:gd name="T44" fmla="*/ 269755 w 159"/>
              <a:gd name="T45" fmla="*/ 117292 h 156"/>
              <a:gd name="T46" fmla="*/ 440486 w 159"/>
              <a:gd name="T47" fmla="*/ 300129 h 156"/>
              <a:gd name="T48" fmla="*/ 269755 w 159"/>
              <a:gd name="T49" fmla="*/ 479517 h 156"/>
              <a:gd name="T50" fmla="*/ 273170 w 159"/>
              <a:gd name="T51" fmla="*/ 144890 h 156"/>
              <a:gd name="T52" fmla="*/ 249267 w 159"/>
              <a:gd name="T53" fmla="*/ 144890 h 156"/>
              <a:gd name="T54" fmla="*/ 249267 w 159"/>
              <a:gd name="T55" fmla="*/ 307029 h 156"/>
              <a:gd name="T56" fmla="*/ 334633 w 159"/>
              <a:gd name="T57" fmla="*/ 344976 h 156"/>
              <a:gd name="T58" fmla="*/ 344877 w 159"/>
              <a:gd name="T59" fmla="*/ 324278 h 156"/>
              <a:gd name="T60" fmla="*/ 273170 w 159"/>
              <a:gd name="T61" fmla="*/ 293230 h 156"/>
              <a:gd name="T62" fmla="*/ 273170 w 159"/>
              <a:gd name="T63" fmla="*/ 144890 h 156"/>
              <a:gd name="T64" fmla="*/ 174146 w 159"/>
              <a:gd name="T65" fmla="*/ 37947 h 156"/>
              <a:gd name="T66" fmla="*/ 37561 w 159"/>
              <a:gd name="T67" fmla="*/ 37947 h 156"/>
              <a:gd name="T68" fmla="*/ 37561 w 159"/>
              <a:gd name="T69" fmla="*/ 175938 h 156"/>
              <a:gd name="T70" fmla="*/ 44390 w 159"/>
              <a:gd name="T71" fmla="*/ 182837 h 156"/>
              <a:gd name="T72" fmla="*/ 180975 w 159"/>
              <a:gd name="T73" fmla="*/ 44847 h 156"/>
              <a:gd name="T74" fmla="*/ 174146 w 159"/>
              <a:gd name="T75" fmla="*/ 37947 h 156"/>
              <a:gd name="T76" fmla="*/ 44390 w 159"/>
              <a:gd name="T77" fmla="*/ 148340 h 156"/>
              <a:gd name="T78" fmla="*/ 54634 w 159"/>
              <a:gd name="T79" fmla="*/ 51746 h 156"/>
              <a:gd name="T80" fmla="*/ 146829 w 159"/>
              <a:gd name="T81" fmla="*/ 44847 h 156"/>
              <a:gd name="T82" fmla="*/ 44390 w 159"/>
              <a:gd name="T83" fmla="*/ 148340 h 156"/>
              <a:gd name="T84" fmla="*/ 505364 w 159"/>
              <a:gd name="T85" fmla="*/ 37947 h 156"/>
              <a:gd name="T86" fmla="*/ 368779 w 159"/>
              <a:gd name="T87" fmla="*/ 37947 h 156"/>
              <a:gd name="T88" fmla="*/ 361950 w 159"/>
              <a:gd name="T89" fmla="*/ 44847 h 156"/>
              <a:gd name="T90" fmla="*/ 498535 w 159"/>
              <a:gd name="T91" fmla="*/ 182837 h 156"/>
              <a:gd name="T92" fmla="*/ 505364 w 159"/>
              <a:gd name="T93" fmla="*/ 175938 h 156"/>
              <a:gd name="T94" fmla="*/ 505364 w 159"/>
              <a:gd name="T95" fmla="*/ 37947 h 156"/>
              <a:gd name="T96" fmla="*/ 495120 w 159"/>
              <a:gd name="T97" fmla="*/ 148340 h 156"/>
              <a:gd name="T98" fmla="*/ 396096 w 159"/>
              <a:gd name="T99" fmla="*/ 44847 h 156"/>
              <a:gd name="T100" fmla="*/ 488291 w 159"/>
              <a:gd name="T101" fmla="*/ 51746 h 156"/>
              <a:gd name="T102" fmla="*/ 495120 w 159"/>
              <a:gd name="T103" fmla="*/ 148340 h 15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9" h="156">
                <a:moveTo>
                  <a:pt x="136" y="87"/>
                </a:moveTo>
                <a:cubicBezTo>
                  <a:pt x="136" y="55"/>
                  <a:pt x="111" y="28"/>
                  <a:pt x="80" y="28"/>
                </a:cubicBezTo>
                <a:cubicBezTo>
                  <a:pt x="80" y="19"/>
                  <a:pt x="80" y="19"/>
                  <a:pt x="80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3"/>
                  <a:pt x="85" y="13"/>
                  <a:pt x="85" y="13"/>
                </a:cubicBezTo>
                <a:cubicBezTo>
                  <a:pt x="68" y="13"/>
                  <a:pt x="68" y="13"/>
                  <a:pt x="68" y="13"/>
                </a:cubicBezTo>
                <a:cubicBezTo>
                  <a:pt x="68" y="19"/>
                  <a:pt x="68" y="19"/>
                  <a:pt x="68" y="19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28"/>
                  <a:pt x="73" y="28"/>
                  <a:pt x="73" y="28"/>
                </a:cubicBezTo>
                <a:cubicBezTo>
                  <a:pt x="45" y="31"/>
                  <a:pt x="22" y="56"/>
                  <a:pt x="22" y="87"/>
                </a:cubicBezTo>
                <a:cubicBezTo>
                  <a:pt x="22" y="107"/>
                  <a:pt x="32" y="125"/>
                  <a:pt x="47" y="135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53" y="139"/>
                  <a:pt x="53" y="139"/>
                  <a:pt x="53" y="139"/>
                </a:cubicBezTo>
                <a:cubicBezTo>
                  <a:pt x="61" y="143"/>
                  <a:pt x="70" y="145"/>
                  <a:pt x="79" y="145"/>
                </a:cubicBezTo>
                <a:cubicBezTo>
                  <a:pt x="88" y="145"/>
                  <a:pt x="97" y="143"/>
                  <a:pt x="105" y="139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8" y="151"/>
                  <a:pt x="128" y="151"/>
                  <a:pt x="128" y="151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26" y="124"/>
                  <a:pt x="136" y="107"/>
                  <a:pt x="136" y="87"/>
                </a:cubicBezTo>
                <a:close/>
                <a:moveTo>
                  <a:pt x="79" y="139"/>
                </a:moveTo>
                <a:cubicBezTo>
                  <a:pt x="51" y="139"/>
                  <a:pt x="29" y="115"/>
                  <a:pt x="29" y="87"/>
                </a:cubicBezTo>
                <a:cubicBezTo>
                  <a:pt x="29" y="58"/>
                  <a:pt x="51" y="34"/>
                  <a:pt x="79" y="34"/>
                </a:cubicBezTo>
                <a:cubicBezTo>
                  <a:pt x="107" y="34"/>
                  <a:pt x="129" y="58"/>
                  <a:pt x="129" y="87"/>
                </a:cubicBezTo>
                <a:cubicBezTo>
                  <a:pt x="129" y="115"/>
                  <a:pt x="107" y="139"/>
                  <a:pt x="79" y="139"/>
                </a:cubicBezTo>
                <a:close/>
                <a:moveTo>
                  <a:pt x="80" y="42"/>
                </a:moveTo>
                <a:cubicBezTo>
                  <a:pt x="73" y="42"/>
                  <a:pt x="73" y="42"/>
                  <a:pt x="73" y="42"/>
                </a:cubicBezTo>
                <a:cubicBezTo>
                  <a:pt x="73" y="89"/>
                  <a:pt x="73" y="89"/>
                  <a:pt x="73" y="89"/>
                </a:cubicBezTo>
                <a:cubicBezTo>
                  <a:pt x="98" y="100"/>
                  <a:pt x="98" y="100"/>
                  <a:pt x="98" y="100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80" y="85"/>
                  <a:pt x="80" y="85"/>
                  <a:pt x="80" y="85"/>
                </a:cubicBezTo>
                <a:lnTo>
                  <a:pt x="80" y="42"/>
                </a:lnTo>
                <a:close/>
                <a:moveTo>
                  <a:pt x="51" y="11"/>
                </a:moveTo>
                <a:cubicBezTo>
                  <a:pt x="40" y="0"/>
                  <a:pt x="22" y="0"/>
                  <a:pt x="11" y="11"/>
                </a:cubicBezTo>
                <a:cubicBezTo>
                  <a:pt x="0" y="22"/>
                  <a:pt x="0" y="40"/>
                  <a:pt x="11" y="51"/>
                </a:cubicBezTo>
                <a:cubicBezTo>
                  <a:pt x="12" y="52"/>
                  <a:pt x="13" y="52"/>
                  <a:pt x="13" y="53"/>
                </a:cubicBezTo>
                <a:cubicBezTo>
                  <a:pt x="53" y="13"/>
                  <a:pt x="53" y="13"/>
                  <a:pt x="53" y="13"/>
                </a:cubicBezTo>
                <a:cubicBezTo>
                  <a:pt x="52" y="12"/>
                  <a:pt x="52" y="12"/>
                  <a:pt x="51" y="11"/>
                </a:cubicBezTo>
                <a:close/>
                <a:moveTo>
                  <a:pt x="13" y="43"/>
                </a:moveTo>
                <a:cubicBezTo>
                  <a:pt x="7" y="35"/>
                  <a:pt x="8" y="23"/>
                  <a:pt x="16" y="15"/>
                </a:cubicBezTo>
                <a:cubicBezTo>
                  <a:pt x="23" y="8"/>
                  <a:pt x="35" y="7"/>
                  <a:pt x="43" y="13"/>
                </a:cubicBezTo>
                <a:lnTo>
                  <a:pt x="13" y="43"/>
                </a:lnTo>
                <a:close/>
                <a:moveTo>
                  <a:pt x="148" y="11"/>
                </a:moveTo>
                <a:cubicBezTo>
                  <a:pt x="137" y="0"/>
                  <a:pt x="119" y="0"/>
                  <a:pt x="108" y="11"/>
                </a:cubicBezTo>
                <a:cubicBezTo>
                  <a:pt x="107" y="12"/>
                  <a:pt x="107" y="12"/>
                  <a:pt x="106" y="13"/>
                </a:cubicBezTo>
                <a:cubicBezTo>
                  <a:pt x="146" y="53"/>
                  <a:pt x="146" y="53"/>
                  <a:pt x="146" y="53"/>
                </a:cubicBezTo>
                <a:cubicBezTo>
                  <a:pt x="146" y="52"/>
                  <a:pt x="147" y="52"/>
                  <a:pt x="148" y="51"/>
                </a:cubicBezTo>
                <a:cubicBezTo>
                  <a:pt x="159" y="40"/>
                  <a:pt x="159" y="22"/>
                  <a:pt x="148" y="11"/>
                </a:cubicBezTo>
                <a:close/>
                <a:moveTo>
                  <a:pt x="145" y="43"/>
                </a:moveTo>
                <a:cubicBezTo>
                  <a:pt x="116" y="13"/>
                  <a:pt x="116" y="13"/>
                  <a:pt x="116" y="13"/>
                </a:cubicBezTo>
                <a:cubicBezTo>
                  <a:pt x="124" y="7"/>
                  <a:pt x="136" y="8"/>
                  <a:pt x="143" y="15"/>
                </a:cubicBezTo>
                <a:cubicBezTo>
                  <a:pt x="151" y="23"/>
                  <a:pt x="152" y="35"/>
                  <a:pt x="145" y="43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grpSp>
        <p:nvGrpSpPr>
          <p:cNvPr id="46" name="Группа 45"/>
          <p:cNvGrpSpPr/>
          <p:nvPr/>
        </p:nvGrpSpPr>
        <p:grpSpPr>
          <a:xfrm>
            <a:off x="5961611" y="5512206"/>
            <a:ext cx="631712" cy="760127"/>
            <a:chOff x="5908585" y="5332909"/>
            <a:chExt cx="631712" cy="760127"/>
          </a:xfrm>
        </p:grpSpPr>
        <p:sp>
          <p:nvSpPr>
            <p:cNvPr id="42" name="Freeform 134">
              <a:extLst>
                <a:ext uri="{FF2B5EF4-FFF2-40B4-BE49-F238E27FC236}">
                  <a16:creationId xmlns:a16="http://schemas.microsoft.com/office/drawing/2014/main" xmlns="" id="{72685622-24C2-4F0C-BAF2-3DEC08D32C24}"/>
                </a:ext>
              </a:extLst>
            </p:cNvPr>
            <p:cNvSpPr>
              <a:spLocks noEditPoints="1"/>
            </p:cNvSpPr>
            <p:nvPr/>
          </p:nvSpPr>
          <p:spPr bwMode="auto">
            <a:xfrm rot="20751648">
              <a:off x="6135213" y="5691506"/>
              <a:ext cx="405084" cy="401530"/>
            </a:xfrm>
            <a:custGeom>
              <a:avLst/>
              <a:gdLst>
                <a:gd name="T0" fmla="*/ 464389 w 159"/>
                <a:gd name="T1" fmla="*/ 300129 h 156"/>
                <a:gd name="T2" fmla="*/ 273170 w 159"/>
                <a:gd name="T3" fmla="*/ 96593 h 156"/>
                <a:gd name="T4" fmla="*/ 273170 w 159"/>
                <a:gd name="T5" fmla="*/ 65545 h 156"/>
                <a:gd name="T6" fmla="*/ 290243 w 159"/>
                <a:gd name="T7" fmla="*/ 65545 h 156"/>
                <a:gd name="T8" fmla="*/ 290243 w 159"/>
                <a:gd name="T9" fmla="*/ 44847 h 156"/>
                <a:gd name="T10" fmla="*/ 232194 w 159"/>
                <a:gd name="T11" fmla="*/ 44847 h 156"/>
                <a:gd name="T12" fmla="*/ 232194 w 159"/>
                <a:gd name="T13" fmla="*/ 65545 h 156"/>
                <a:gd name="T14" fmla="*/ 249267 w 159"/>
                <a:gd name="T15" fmla="*/ 65545 h 156"/>
                <a:gd name="T16" fmla="*/ 249267 w 159"/>
                <a:gd name="T17" fmla="*/ 96593 h 156"/>
                <a:gd name="T18" fmla="*/ 75122 w 159"/>
                <a:gd name="T19" fmla="*/ 300129 h 156"/>
                <a:gd name="T20" fmla="*/ 160487 w 159"/>
                <a:gd name="T21" fmla="*/ 465718 h 156"/>
                <a:gd name="T22" fmla="*/ 102439 w 159"/>
                <a:gd name="T23" fmla="*/ 520914 h 156"/>
                <a:gd name="T24" fmla="*/ 119512 w 159"/>
                <a:gd name="T25" fmla="*/ 538163 h 156"/>
                <a:gd name="T26" fmla="*/ 180975 w 159"/>
                <a:gd name="T27" fmla="*/ 479517 h 156"/>
                <a:gd name="T28" fmla="*/ 269755 w 159"/>
                <a:gd name="T29" fmla="*/ 500216 h 156"/>
                <a:gd name="T30" fmla="*/ 358535 w 159"/>
                <a:gd name="T31" fmla="*/ 479517 h 156"/>
                <a:gd name="T32" fmla="*/ 423413 w 159"/>
                <a:gd name="T33" fmla="*/ 538163 h 156"/>
                <a:gd name="T34" fmla="*/ 437072 w 159"/>
                <a:gd name="T35" fmla="*/ 520914 h 156"/>
                <a:gd name="T36" fmla="*/ 379023 w 159"/>
                <a:gd name="T37" fmla="*/ 465718 h 156"/>
                <a:gd name="T38" fmla="*/ 464389 w 159"/>
                <a:gd name="T39" fmla="*/ 300129 h 156"/>
                <a:gd name="T40" fmla="*/ 269755 w 159"/>
                <a:gd name="T41" fmla="*/ 479517 h 156"/>
                <a:gd name="T42" fmla="*/ 99024 w 159"/>
                <a:gd name="T43" fmla="*/ 300129 h 156"/>
                <a:gd name="T44" fmla="*/ 269755 w 159"/>
                <a:gd name="T45" fmla="*/ 117292 h 156"/>
                <a:gd name="T46" fmla="*/ 440486 w 159"/>
                <a:gd name="T47" fmla="*/ 300129 h 156"/>
                <a:gd name="T48" fmla="*/ 269755 w 159"/>
                <a:gd name="T49" fmla="*/ 479517 h 156"/>
                <a:gd name="T50" fmla="*/ 273170 w 159"/>
                <a:gd name="T51" fmla="*/ 144890 h 156"/>
                <a:gd name="T52" fmla="*/ 249267 w 159"/>
                <a:gd name="T53" fmla="*/ 144890 h 156"/>
                <a:gd name="T54" fmla="*/ 249267 w 159"/>
                <a:gd name="T55" fmla="*/ 307029 h 156"/>
                <a:gd name="T56" fmla="*/ 334633 w 159"/>
                <a:gd name="T57" fmla="*/ 344976 h 156"/>
                <a:gd name="T58" fmla="*/ 344877 w 159"/>
                <a:gd name="T59" fmla="*/ 324278 h 156"/>
                <a:gd name="T60" fmla="*/ 273170 w 159"/>
                <a:gd name="T61" fmla="*/ 293230 h 156"/>
                <a:gd name="T62" fmla="*/ 273170 w 159"/>
                <a:gd name="T63" fmla="*/ 144890 h 156"/>
                <a:gd name="T64" fmla="*/ 174146 w 159"/>
                <a:gd name="T65" fmla="*/ 37947 h 156"/>
                <a:gd name="T66" fmla="*/ 37561 w 159"/>
                <a:gd name="T67" fmla="*/ 37947 h 156"/>
                <a:gd name="T68" fmla="*/ 37561 w 159"/>
                <a:gd name="T69" fmla="*/ 175938 h 156"/>
                <a:gd name="T70" fmla="*/ 44390 w 159"/>
                <a:gd name="T71" fmla="*/ 182837 h 156"/>
                <a:gd name="T72" fmla="*/ 180975 w 159"/>
                <a:gd name="T73" fmla="*/ 44847 h 156"/>
                <a:gd name="T74" fmla="*/ 174146 w 159"/>
                <a:gd name="T75" fmla="*/ 37947 h 156"/>
                <a:gd name="T76" fmla="*/ 44390 w 159"/>
                <a:gd name="T77" fmla="*/ 148340 h 156"/>
                <a:gd name="T78" fmla="*/ 54634 w 159"/>
                <a:gd name="T79" fmla="*/ 51746 h 156"/>
                <a:gd name="T80" fmla="*/ 146829 w 159"/>
                <a:gd name="T81" fmla="*/ 44847 h 156"/>
                <a:gd name="T82" fmla="*/ 44390 w 159"/>
                <a:gd name="T83" fmla="*/ 148340 h 156"/>
                <a:gd name="T84" fmla="*/ 505364 w 159"/>
                <a:gd name="T85" fmla="*/ 37947 h 156"/>
                <a:gd name="T86" fmla="*/ 368779 w 159"/>
                <a:gd name="T87" fmla="*/ 37947 h 156"/>
                <a:gd name="T88" fmla="*/ 361950 w 159"/>
                <a:gd name="T89" fmla="*/ 44847 h 156"/>
                <a:gd name="T90" fmla="*/ 498535 w 159"/>
                <a:gd name="T91" fmla="*/ 182837 h 156"/>
                <a:gd name="T92" fmla="*/ 505364 w 159"/>
                <a:gd name="T93" fmla="*/ 175938 h 156"/>
                <a:gd name="T94" fmla="*/ 505364 w 159"/>
                <a:gd name="T95" fmla="*/ 37947 h 156"/>
                <a:gd name="T96" fmla="*/ 495120 w 159"/>
                <a:gd name="T97" fmla="*/ 148340 h 156"/>
                <a:gd name="T98" fmla="*/ 396096 w 159"/>
                <a:gd name="T99" fmla="*/ 44847 h 156"/>
                <a:gd name="T100" fmla="*/ 488291 w 159"/>
                <a:gd name="T101" fmla="*/ 51746 h 156"/>
                <a:gd name="T102" fmla="*/ 495120 w 159"/>
                <a:gd name="T103" fmla="*/ 148340 h 1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59" h="156">
                  <a:moveTo>
                    <a:pt x="136" y="87"/>
                  </a:moveTo>
                  <a:cubicBezTo>
                    <a:pt x="136" y="55"/>
                    <a:pt x="111" y="28"/>
                    <a:pt x="80" y="28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45" y="31"/>
                    <a:pt x="22" y="56"/>
                    <a:pt x="22" y="87"/>
                  </a:cubicBezTo>
                  <a:cubicBezTo>
                    <a:pt x="22" y="107"/>
                    <a:pt x="32" y="125"/>
                    <a:pt x="47" y="135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53" y="139"/>
                    <a:pt x="53" y="139"/>
                    <a:pt x="53" y="139"/>
                  </a:cubicBezTo>
                  <a:cubicBezTo>
                    <a:pt x="61" y="143"/>
                    <a:pt x="70" y="145"/>
                    <a:pt x="79" y="145"/>
                  </a:cubicBezTo>
                  <a:cubicBezTo>
                    <a:pt x="88" y="145"/>
                    <a:pt x="97" y="143"/>
                    <a:pt x="105" y="139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8" y="151"/>
                    <a:pt x="128" y="151"/>
                    <a:pt x="128" y="151"/>
                  </a:cubicBezTo>
                  <a:cubicBezTo>
                    <a:pt x="111" y="135"/>
                    <a:pt x="111" y="135"/>
                    <a:pt x="111" y="135"/>
                  </a:cubicBezTo>
                  <a:cubicBezTo>
                    <a:pt x="126" y="124"/>
                    <a:pt x="136" y="107"/>
                    <a:pt x="136" y="87"/>
                  </a:cubicBezTo>
                  <a:close/>
                  <a:moveTo>
                    <a:pt x="79" y="139"/>
                  </a:moveTo>
                  <a:cubicBezTo>
                    <a:pt x="51" y="139"/>
                    <a:pt x="29" y="115"/>
                    <a:pt x="29" y="87"/>
                  </a:cubicBezTo>
                  <a:cubicBezTo>
                    <a:pt x="29" y="58"/>
                    <a:pt x="51" y="34"/>
                    <a:pt x="79" y="34"/>
                  </a:cubicBezTo>
                  <a:cubicBezTo>
                    <a:pt x="107" y="34"/>
                    <a:pt x="129" y="58"/>
                    <a:pt x="129" y="87"/>
                  </a:cubicBezTo>
                  <a:cubicBezTo>
                    <a:pt x="129" y="115"/>
                    <a:pt x="107" y="139"/>
                    <a:pt x="79" y="139"/>
                  </a:cubicBezTo>
                  <a:close/>
                  <a:moveTo>
                    <a:pt x="80" y="42"/>
                  </a:moveTo>
                  <a:cubicBezTo>
                    <a:pt x="73" y="42"/>
                    <a:pt x="73" y="42"/>
                    <a:pt x="73" y="42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80" y="85"/>
                    <a:pt x="80" y="85"/>
                    <a:pt x="80" y="85"/>
                  </a:cubicBezTo>
                  <a:lnTo>
                    <a:pt x="80" y="42"/>
                  </a:lnTo>
                  <a:close/>
                  <a:moveTo>
                    <a:pt x="51" y="11"/>
                  </a:moveTo>
                  <a:cubicBezTo>
                    <a:pt x="40" y="0"/>
                    <a:pt x="22" y="0"/>
                    <a:pt x="11" y="11"/>
                  </a:cubicBezTo>
                  <a:cubicBezTo>
                    <a:pt x="0" y="22"/>
                    <a:pt x="0" y="40"/>
                    <a:pt x="11" y="51"/>
                  </a:cubicBezTo>
                  <a:cubicBezTo>
                    <a:pt x="12" y="52"/>
                    <a:pt x="13" y="52"/>
                    <a:pt x="13" y="5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2" y="12"/>
                    <a:pt x="52" y="12"/>
                    <a:pt x="51" y="11"/>
                  </a:cubicBezTo>
                  <a:close/>
                  <a:moveTo>
                    <a:pt x="13" y="43"/>
                  </a:moveTo>
                  <a:cubicBezTo>
                    <a:pt x="7" y="35"/>
                    <a:pt x="8" y="23"/>
                    <a:pt x="16" y="15"/>
                  </a:cubicBezTo>
                  <a:cubicBezTo>
                    <a:pt x="23" y="8"/>
                    <a:pt x="35" y="7"/>
                    <a:pt x="43" y="13"/>
                  </a:cubicBezTo>
                  <a:lnTo>
                    <a:pt x="13" y="43"/>
                  </a:lnTo>
                  <a:close/>
                  <a:moveTo>
                    <a:pt x="148" y="11"/>
                  </a:moveTo>
                  <a:cubicBezTo>
                    <a:pt x="137" y="0"/>
                    <a:pt x="119" y="0"/>
                    <a:pt x="108" y="11"/>
                  </a:cubicBezTo>
                  <a:cubicBezTo>
                    <a:pt x="107" y="12"/>
                    <a:pt x="107" y="12"/>
                    <a:pt x="106" y="1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46" y="52"/>
                    <a:pt x="147" y="52"/>
                    <a:pt x="148" y="51"/>
                  </a:cubicBezTo>
                  <a:cubicBezTo>
                    <a:pt x="159" y="40"/>
                    <a:pt x="159" y="22"/>
                    <a:pt x="148" y="11"/>
                  </a:cubicBezTo>
                  <a:close/>
                  <a:moveTo>
                    <a:pt x="145" y="43"/>
                  </a:moveTo>
                  <a:cubicBezTo>
                    <a:pt x="116" y="13"/>
                    <a:pt x="116" y="13"/>
                    <a:pt x="116" y="13"/>
                  </a:cubicBezTo>
                  <a:cubicBezTo>
                    <a:pt x="124" y="7"/>
                    <a:pt x="136" y="8"/>
                    <a:pt x="143" y="15"/>
                  </a:cubicBezTo>
                  <a:cubicBezTo>
                    <a:pt x="151" y="23"/>
                    <a:pt x="152" y="35"/>
                    <a:pt x="145" y="43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/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 rot="18825592">
              <a:off x="6004605" y="5364232"/>
              <a:ext cx="2696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ru-RU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 rot="1435576">
              <a:off x="6266190" y="5390599"/>
              <a:ext cx="2551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139418" y="5332909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ru-RU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2" name="Прямая соединительная линия 51"/>
          <p:cNvCxnSpPr/>
          <p:nvPr/>
        </p:nvCxnSpPr>
        <p:spPr>
          <a:xfrm flipH="1">
            <a:off x="803275" y="5416062"/>
            <a:ext cx="10585450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7554494" y="3390669"/>
            <a:ext cx="31905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205.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хх.х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206.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sz="1600" kern="0" dirty="0" err="1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208.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sz="1600" kern="0" dirty="0" err="1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209.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sz="1600" kern="0" dirty="0" err="1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210.05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.ххх, </a:t>
            </a:r>
            <a:r>
              <a:rPr lang="en-US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210.Т5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.ххх,  х.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210.10.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ххх, х.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302.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хх.ххх, х.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303.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хх.ххх, х.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304.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хх.ххх, х.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401.40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.ххх, х.</a:t>
            </a:r>
            <a:r>
              <a: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401.60.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ххх</a:t>
            </a:r>
          </a:p>
        </p:txBody>
      </p:sp>
      <p:grpSp>
        <p:nvGrpSpPr>
          <p:cNvPr id="54" name="Группа 53"/>
          <p:cNvGrpSpPr/>
          <p:nvPr/>
        </p:nvGrpSpPr>
        <p:grpSpPr>
          <a:xfrm rot="10800000">
            <a:off x="7749721" y="3258701"/>
            <a:ext cx="2210638" cy="109379"/>
            <a:chOff x="4991504" y="4925366"/>
            <a:chExt cx="2210638" cy="109379"/>
          </a:xfrm>
        </p:grpSpPr>
        <p:cxnSp>
          <p:nvCxnSpPr>
            <p:cNvPr id="55" name="Прямая соединительная линия 54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Группа 56"/>
          <p:cNvGrpSpPr/>
          <p:nvPr/>
        </p:nvGrpSpPr>
        <p:grpSpPr>
          <a:xfrm>
            <a:off x="7750544" y="4985672"/>
            <a:ext cx="2210638" cy="109379"/>
            <a:chOff x="4991504" y="4925366"/>
            <a:chExt cx="2210638" cy="109379"/>
          </a:xfrm>
        </p:grpSpPr>
        <p:cxnSp>
          <p:nvCxnSpPr>
            <p:cNvPr id="58" name="Прямая соединительная линия 57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Прямоугольник 59"/>
          <p:cNvSpPr/>
          <p:nvPr/>
        </p:nvSpPr>
        <p:spPr>
          <a:xfrm rot="499010">
            <a:off x="7421331" y="1438812"/>
            <a:ext cx="3929998" cy="788337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инвентаризации. П.32 144н</a:t>
            </a:r>
            <a:endParaRPr lang="ru-RU" sz="1600" cap="all" dirty="0">
              <a:solidFill>
                <a:srgbClr val="002060"/>
              </a:solidFill>
            </a:endParaRPr>
          </a:p>
        </p:txBody>
      </p:sp>
      <p:grpSp>
        <p:nvGrpSpPr>
          <p:cNvPr id="61" name="Группа 60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62" name="Группа 61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Прямая соединительная линия 69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Группа 62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64" name="Группа 63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66" name="Рисунок 65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7" name="Рисунок 66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65" name="Прямая со стрелкой 64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Прямоугольник 36"/>
          <p:cNvSpPr/>
          <p:nvPr/>
        </p:nvSpPr>
        <p:spPr>
          <a:xfrm>
            <a:off x="6997437" y="2402361"/>
            <a:ext cx="3715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Контролируемая группа объектов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Решении о проведении инвентаризации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7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09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4219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22386" y="3921154"/>
            <a:ext cx="600271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lang="ru-RU" sz="1600" dirty="0" smtClean="0">
                <a:solidFill>
                  <a:srgbClr val="2227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объектах произведенных капитальных вложений</a:t>
            </a:r>
          </a:p>
          <a:p>
            <a:endParaRPr lang="ru-RU" sz="1600" dirty="0">
              <a:solidFill>
                <a:srgbClr val="2227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понесенных на незавершенное строительство объектов капитального строительства, а также капитальных вложений в объекты незавершенного строительства их статусов ( целевых функций)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22386" y="3506009"/>
            <a:ext cx="1103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2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22401" y="1536758"/>
            <a:ext cx="5291225" cy="1332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shade val="100000"/>
                  <a:satMod val="115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342210" y="1539033"/>
            <a:ext cx="5271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Активы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обязательства, некорректное раскрытие информации о которых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существенным образом может повлиять на достоверность отчетности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 рисков допущения существенных ошибок (искажений) данных отчетности.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20912" y="1536758"/>
            <a:ext cx="349862" cy="54166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855949" y="1462633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921988" y="3732269"/>
            <a:ext cx="469163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7763345" y="3844563"/>
            <a:ext cx="221063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106.11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</a:t>
            </a:r>
          </a:p>
          <a:p>
            <a:pPr algn="ctr">
              <a:defRPr/>
            </a:pPr>
            <a:r>
              <a:rPr lang="en-US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106.51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.хх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</a:t>
            </a:r>
          </a:p>
          <a:p>
            <a:pPr algn="ctr">
              <a:defRPr/>
            </a:pPr>
            <a:r>
              <a:rPr lang="en-US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106.91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.хх</a:t>
            </a:r>
            <a:r>
              <a:rPr lang="en-US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endParaRPr lang="ru-RU" kern="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kern="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600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Наличие движения на </a:t>
            </a:r>
            <a:r>
              <a:rPr lang="ru-RU" sz="1600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счетах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ru-RU" kern="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</a:t>
            </a:r>
            <a:r>
              <a:rPr lang="ru-RU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106.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</a:t>
            </a:r>
          </a:p>
          <a:p>
            <a:pPr algn="ctr">
              <a:defRPr/>
            </a:pPr>
            <a:endParaRPr lang="ru-RU" kern="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40" name="Группа 39"/>
          <p:cNvGrpSpPr/>
          <p:nvPr/>
        </p:nvGrpSpPr>
        <p:grpSpPr>
          <a:xfrm rot="10800000">
            <a:off x="7763345" y="3615910"/>
            <a:ext cx="2210638" cy="109379"/>
            <a:chOff x="4991504" y="4925366"/>
            <a:chExt cx="2210638" cy="109379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42"/>
          <p:cNvGrpSpPr/>
          <p:nvPr/>
        </p:nvGrpSpPr>
        <p:grpSpPr>
          <a:xfrm>
            <a:off x="7763345" y="5864630"/>
            <a:ext cx="2210638" cy="109379"/>
            <a:chOff x="4991504" y="4925366"/>
            <a:chExt cx="2210638" cy="109379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Прямоугольник 45"/>
          <p:cNvSpPr/>
          <p:nvPr/>
        </p:nvSpPr>
        <p:spPr>
          <a:xfrm rot="499010">
            <a:off x="7434132" y="1453364"/>
            <a:ext cx="3929998" cy="788337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инвентаризации. П.32 144н</a:t>
            </a:r>
            <a:endParaRPr lang="ru-RU" sz="1600" cap="all" dirty="0">
              <a:solidFill>
                <a:srgbClr val="002060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38" name="Прямая соединительная линия 37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Прямая соединительная линия 46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Группа 32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34" name="Группа 33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36" name="Рисунок 35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" name="Рисунок 36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35" name="Прямая со стрелкой 34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9" name="Прямая со стрелкой 48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003338" y="2675012"/>
            <a:ext cx="37172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Контролируемая группа объектов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Решении о проведении инвентаризации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8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13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5235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23551" y="4256835"/>
            <a:ext cx="60027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объектах бухгалтерского учета, в отношении которых по результатам сверок (выверок) данных с другими субъектами учета, организациями, проведенных в течение финансового года, были выявлены расхождения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23551" y="3841690"/>
            <a:ext cx="1103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3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23566" y="1591468"/>
            <a:ext cx="5291225" cy="1332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shade val="100000"/>
                  <a:satMod val="115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343375" y="1593743"/>
            <a:ext cx="5271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Активы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обязательства, некорректное раскрытие информации о которых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существенным образом может повлиять на достоверность отчетности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 рисков допущения существенных ошибок (искажений) данных отчетности.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22077" y="1591468"/>
            <a:ext cx="349862" cy="54166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857114" y="1517343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923153" y="4067950"/>
            <a:ext cx="469163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479125" y="4180244"/>
            <a:ext cx="31905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основании расхождений по ф.0503125, ф.0503725 </a:t>
            </a:r>
            <a:endParaRPr lang="ru-RU" kern="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2025г</a:t>
            </a:r>
          </a:p>
        </p:txBody>
      </p:sp>
      <p:grpSp>
        <p:nvGrpSpPr>
          <p:cNvPr id="41" name="Группа 40"/>
          <p:cNvGrpSpPr/>
          <p:nvPr/>
        </p:nvGrpSpPr>
        <p:grpSpPr>
          <a:xfrm rot="10800000">
            <a:off x="7764510" y="3951591"/>
            <a:ext cx="2210638" cy="109379"/>
            <a:chOff x="4991504" y="4925366"/>
            <a:chExt cx="2210638" cy="109379"/>
          </a:xfrm>
        </p:grpSpPr>
        <p:cxnSp>
          <p:nvCxnSpPr>
            <p:cNvPr id="42" name="Прямая соединительная линия 41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/>
          <p:cNvGrpSpPr/>
          <p:nvPr/>
        </p:nvGrpSpPr>
        <p:grpSpPr>
          <a:xfrm>
            <a:off x="7764510" y="5206645"/>
            <a:ext cx="2210638" cy="109379"/>
            <a:chOff x="4991504" y="4925366"/>
            <a:chExt cx="2210638" cy="109379"/>
          </a:xfrm>
        </p:grpSpPr>
        <p:cxnSp>
          <p:nvCxnSpPr>
            <p:cNvPr id="45" name="Прямая соединительная линия 44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Прямоугольник 46"/>
          <p:cNvSpPr/>
          <p:nvPr/>
        </p:nvSpPr>
        <p:spPr>
          <a:xfrm rot="499010">
            <a:off x="7435297" y="1420137"/>
            <a:ext cx="3929998" cy="788337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инвентаризации. П.32 144н</a:t>
            </a:r>
            <a:endParaRPr lang="ru-RU" sz="1600" cap="all" dirty="0">
              <a:solidFill>
                <a:srgbClr val="002060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Группа 51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53" name="Группа 52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55" name="Рисунок 54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6" name="Рисунок 5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54" name="Прямая со стрелкой 53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60" name="Прямая со стрелкой 59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035855" y="2988905"/>
            <a:ext cx="36663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Контролируемая группа объектов </a:t>
            </a:r>
            <a:b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Решении о проведении инвентаризации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9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80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92356" y="10160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2246" y="3607364"/>
            <a:ext cx="60027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объектах учета, стоимостная оценка которых определяет налоговые обязательства (в частности, налога на имущества организаций)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12246" y="3192219"/>
            <a:ext cx="1103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4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30732" y="5721336"/>
            <a:ext cx="37255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01.01.2026 – общее правило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728318" y="5566737"/>
            <a:ext cx="4809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дату не ранее 1 октября отчетного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дополнительной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инвентаризацией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отдельным объектам (принятым к учету (измененным) на 01.01.2026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312261" y="1416688"/>
            <a:ext cx="5291225" cy="1332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shade val="100000"/>
                  <a:satMod val="115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332070" y="1418963"/>
            <a:ext cx="5271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ктивы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обязательства, некорректное раскрытие информации о которых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существенным образом может повлиять на достоверность отчетности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 рисков допущения существенных ошибок (искажений) данных отчетности.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10772" y="1416688"/>
            <a:ext cx="349862" cy="54166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845809" y="1329863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1911848" y="3418479"/>
            <a:ext cx="469163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134">
            <a:extLst>
              <a:ext uri="{FF2B5EF4-FFF2-40B4-BE49-F238E27FC236}">
                <a16:creationId xmlns:a16="http://schemas.microsoft.com/office/drawing/2014/main" xmlns="" id="{72685622-24C2-4F0C-BAF2-3DEC08D32C24}"/>
              </a:ext>
            </a:extLst>
          </p:cNvPr>
          <p:cNvSpPr>
            <a:spLocks noEditPoints="1"/>
          </p:cNvSpPr>
          <p:nvPr/>
        </p:nvSpPr>
        <p:spPr bwMode="auto">
          <a:xfrm>
            <a:off x="809434" y="5658360"/>
            <a:ext cx="405084" cy="401530"/>
          </a:xfrm>
          <a:custGeom>
            <a:avLst/>
            <a:gdLst>
              <a:gd name="T0" fmla="*/ 464389 w 159"/>
              <a:gd name="T1" fmla="*/ 300129 h 156"/>
              <a:gd name="T2" fmla="*/ 273170 w 159"/>
              <a:gd name="T3" fmla="*/ 96593 h 156"/>
              <a:gd name="T4" fmla="*/ 273170 w 159"/>
              <a:gd name="T5" fmla="*/ 65545 h 156"/>
              <a:gd name="T6" fmla="*/ 290243 w 159"/>
              <a:gd name="T7" fmla="*/ 65545 h 156"/>
              <a:gd name="T8" fmla="*/ 290243 w 159"/>
              <a:gd name="T9" fmla="*/ 44847 h 156"/>
              <a:gd name="T10" fmla="*/ 232194 w 159"/>
              <a:gd name="T11" fmla="*/ 44847 h 156"/>
              <a:gd name="T12" fmla="*/ 232194 w 159"/>
              <a:gd name="T13" fmla="*/ 65545 h 156"/>
              <a:gd name="T14" fmla="*/ 249267 w 159"/>
              <a:gd name="T15" fmla="*/ 65545 h 156"/>
              <a:gd name="T16" fmla="*/ 249267 w 159"/>
              <a:gd name="T17" fmla="*/ 96593 h 156"/>
              <a:gd name="T18" fmla="*/ 75122 w 159"/>
              <a:gd name="T19" fmla="*/ 300129 h 156"/>
              <a:gd name="T20" fmla="*/ 160487 w 159"/>
              <a:gd name="T21" fmla="*/ 465718 h 156"/>
              <a:gd name="T22" fmla="*/ 102439 w 159"/>
              <a:gd name="T23" fmla="*/ 520914 h 156"/>
              <a:gd name="T24" fmla="*/ 119512 w 159"/>
              <a:gd name="T25" fmla="*/ 538163 h 156"/>
              <a:gd name="T26" fmla="*/ 180975 w 159"/>
              <a:gd name="T27" fmla="*/ 479517 h 156"/>
              <a:gd name="T28" fmla="*/ 269755 w 159"/>
              <a:gd name="T29" fmla="*/ 500216 h 156"/>
              <a:gd name="T30" fmla="*/ 358535 w 159"/>
              <a:gd name="T31" fmla="*/ 479517 h 156"/>
              <a:gd name="T32" fmla="*/ 423413 w 159"/>
              <a:gd name="T33" fmla="*/ 538163 h 156"/>
              <a:gd name="T34" fmla="*/ 437072 w 159"/>
              <a:gd name="T35" fmla="*/ 520914 h 156"/>
              <a:gd name="T36" fmla="*/ 379023 w 159"/>
              <a:gd name="T37" fmla="*/ 465718 h 156"/>
              <a:gd name="T38" fmla="*/ 464389 w 159"/>
              <a:gd name="T39" fmla="*/ 300129 h 156"/>
              <a:gd name="T40" fmla="*/ 269755 w 159"/>
              <a:gd name="T41" fmla="*/ 479517 h 156"/>
              <a:gd name="T42" fmla="*/ 99024 w 159"/>
              <a:gd name="T43" fmla="*/ 300129 h 156"/>
              <a:gd name="T44" fmla="*/ 269755 w 159"/>
              <a:gd name="T45" fmla="*/ 117292 h 156"/>
              <a:gd name="T46" fmla="*/ 440486 w 159"/>
              <a:gd name="T47" fmla="*/ 300129 h 156"/>
              <a:gd name="T48" fmla="*/ 269755 w 159"/>
              <a:gd name="T49" fmla="*/ 479517 h 156"/>
              <a:gd name="T50" fmla="*/ 273170 w 159"/>
              <a:gd name="T51" fmla="*/ 144890 h 156"/>
              <a:gd name="T52" fmla="*/ 249267 w 159"/>
              <a:gd name="T53" fmla="*/ 144890 h 156"/>
              <a:gd name="T54" fmla="*/ 249267 w 159"/>
              <a:gd name="T55" fmla="*/ 307029 h 156"/>
              <a:gd name="T56" fmla="*/ 334633 w 159"/>
              <a:gd name="T57" fmla="*/ 344976 h 156"/>
              <a:gd name="T58" fmla="*/ 344877 w 159"/>
              <a:gd name="T59" fmla="*/ 324278 h 156"/>
              <a:gd name="T60" fmla="*/ 273170 w 159"/>
              <a:gd name="T61" fmla="*/ 293230 h 156"/>
              <a:gd name="T62" fmla="*/ 273170 w 159"/>
              <a:gd name="T63" fmla="*/ 144890 h 156"/>
              <a:gd name="T64" fmla="*/ 174146 w 159"/>
              <a:gd name="T65" fmla="*/ 37947 h 156"/>
              <a:gd name="T66" fmla="*/ 37561 w 159"/>
              <a:gd name="T67" fmla="*/ 37947 h 156"/>
              <a:gd name="T68" fmla="*/ 37561 w 159"/>
              <a:gd name="T69" fmla="*/ 175938 h 156"/>
              <a:gd name="T70" fmla="*/ 44390 w 159"/>
              <a:gd name="T71" fmla="*/ 182837 h 156"/>
              <a:gd name="T72" fmla="*/ 180975 w 159"/>
              <a:gd name="T73" fmla="*/ 44847 h 156"/>
              <a:gd name="T74" fmla="*/ 174146 w 159"/>
              <a:gd name="T75" fmla="*/ 37947 h 156"/>
              <a:gd name="T76" fmla="*/ 44390 w 159"/>
              <a:gd name="T77" fmla="*/ 148340 h 156"/>
              <a:gd name="T78" fmla="*/ 54634 w 159"/>
              <a:gd name="T79" fmla="*/ 51746 h 156"/>
              <a:gd name="T80" fmla="*/ 146829 w 159"/>
              <a:gd name="T81" fmla="*/ 44847 h 156"/>
              <a:gd name="T82" fmla="*/ 44390 w 159"/>
              <a:gd name="T83" fmla="*/ 148340 h 156"/>
              <a:gd name="T84" fmla="*/ 505364 w 159"/>
              <a:gd name="T85" fmla="*/ 37947 h 156"/>
              <a:gd name="T86" fmla="*/ 368779 w 159"/>
              <a:gd name="T87" fmla="*/ 37947 h 156"/>
              <a:gd name="T88" fmla="*/ 361950 w 159"/>
              <a:gd name="T89" fmla="*/ 44847 h 156"/>
              <a:gd name="T90" fmla="*/ 498535 w 159"/>
              <a:gd name="T91" fmla="*/ 182837 h 156"/>
              <a:gd name="T92" fmla="*/ 505364 w 159"/>
              <a:gd name="T93" fmla="*/ 175938 h 156"/>
              <a:gd name="T94" fmla="*/ 505364 w 159"/>
              <a:gd name="T95" fmla="*/ 37947 h 156"/>
              <a:gd name="T96" fmla="*/ 495120 w 159"/>
              <a:gd name="T97" fmla="*/ 148340 h 156"/>
              <a:gd name="T98" fmla="*/ 396096 w 159"/>
              <a:gd name="T99" fmla="*/ 44847 h 156"/>
              <a:gd name="T100" fmla="*/ 488291 w 159"/>
              <a:gd name="T101" fmla="*/ 51746 h 156"/>
              <a:gd name="T102" fmla="*/ 495120 w 159"/>
              <a:gd name="T103" fmla="*/ 148340 h 15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9" h="156">
                <a:moveTo>
                  <a:pt x="136" y="87"/>
                </a:moveTo>
                <a:cubicBezTo>
                  <a:pt x="136" y="55"/>
                  <a:pt x="111" y="28"/>
                  <a:pt x="80" y="28"/>
                </a:cubicBezTo>
                <a:cubicBezTo>
                  <a:pt x="80" y="19"/>
                  <a:pt x="80" y="19"/>
                  <a:pt x="80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3"/>
                  <a:pt x="85" y="13"/>
                  <a:pt x="85" y="13"/>
                </a:cubicBezTo>
                <a:cubicBezTo>
                  <a:pt x="68" y="13"/>
                  <a:pt x="68" y="13"/>
                  <a:pt x="68" y="13"/>
                </a:cubicBezTo>
                <a:cubicBezTo>
                  <a:pt x="68" y="19"/>
                  <a:pt x="68" y="19"/>
                  <a:pt x="68" y="19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28"/>
                  <a:pt x="73" y="28"/>
                  <a:pt x="73" y="28"/>
                </a:cubicBezTo>
                <a:cubicBezTo>
                  <a:pt x="45" y="31"/>
                  <a:pt x="22" y="56"/>
                  <a:pt x="22" y="87"/>
                </a:cubicBezTo>
                <a:cubicBezTo>
                  <a:pt x="22" y="107"/>
                  <a:pt x="32" y="125"/>
                  <a:pt x="47" y="135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53" y="139"/>
                  <a:pt x="53" y="139"/>
                  <a:pt x="53" y="139"/>
                </a:cubicBezTo>
                <a:cubicBezTo>
                  <a:pt x="61" y="143"/>
                  <a:pt x="70" y="145"/>
                  <a:pt x="79" y="145"/>
                </a:cubicBezTo>
                <a:cubicBezTo>
                  <a:pt x="88" y="145"/>
                  <a:pt x="97" y="143"/>
                  <a:pt x="105" y="139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8" y="151"/>
                  <a:pt x="128" y="151"/>
                  <a:pt x="128" y="151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26" y="124"/>
                  <a:pt x="136" y="107"/>
                  <a:pt x="136" y="87"/>
                </a:cubicBezTo>
                <a:close/>
                <a:moveTo>
                  <a:pt x="79" y="139"/>
                </a:moveTo>
                <a:cubicBezTo>
                  <a:pt x="51" y="139"/>
                  <a:pt x="29" y="115"/>
                  <a:pt x="29" y="87"/>
                </a:cubicBezTo>
                <a:cubicBezTo>
                  <a:pt x="29" y="58"/>
                  <a:pt x="51" y="34"/>
                  <a:pt x="79" y="34"/>
                </a:cubicBezTo>
                <a:cubicBezTo>
                  <a:pt x="107" y="34"/>
                  <a:pt x="129" y="58"/>
                  <a:pt x="129" y="87"/>
                </a:cubicBezTo>
                <a:cubicBezTo>
                  <a:pt x="129" y="115"/>
                  <a:pt x="107" y="139"/>
                  <a:pt x="79" y="139"/>
                </a:cubicBezTo>
                <a:close/>
                <a:moveTo>
                  <a:pt x="80" y="42"/>
                </a:moveTo>
                <a:cubicBezTo>
                  <a:pt x="73" y="42"/>
                  <a:pt x="73" y="42"/>
                  <a:pt x="73" y="42"/>
                </a:cubicBezTo>
                <a:cubicBezTo>
                  <a:pt x="73" y="89"/>
                  <a:pt x="73" y="89"/>
                  <a:pt x="73" y="89"/>
                </a:cubicBezTo>
                <a:cubicBezTo>
                  <a:pt x="98" y="100"/>
                  <a:pt x="98" y="100"/>
                  <a:pt x="98" y="100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80" y="85"/>
                  <a:pt x="80" y="85"/>
                  <a:pt x="80" y="85"/>
                </a:cubicBezTo>
                <a:lnTo>
                  <a:pt x="80" y="42"/>
                </a:lnTo>
                <a:close/>
                <a:moveTo>
                  <a:pt x="51" y="11"/>
                </a:moveTo>
                <a:cubicBezTo>
                  <a:pt x="40" y="0"/>
                  <a:pt x="22" y="0"/>
                  <a:pt x="11" y="11"/>
                </a:cubicBezTo>
                <a:cubicBezTo>
                  <a:pt x="0" y="22"/>
                  <a:pt x="0" y="40"/>
                  <a:pt x="11" y="51"/>
                </a:cubicBezTo>
                <a:cubicBezTo>
                  <a:pt x="12" y="52"/>
                  <a:pt x="13" y="52"/>
                  <a:pt x="13" y="53"/>
                </a:cubicBezTo>
                <a:cubicBezTo>
                  <a:pt x="53" y="13"/>
                  <a:pt x="53" y="13"/>
                  <a:pt x="53" y="13"/>
                </a:cubicBezTo>
                <a:cubicBezTo>
                  <a:pt x="52" y="12"/>
                  <a:pt x="52" y="12"/>
                  <a:pt x="51" y="11"/>
                </a:cubicBezTo>
                <a:close/>
                <a:moveTo>
                  <a:pt x="13" y="43"/>
                </a:moveTo>
                <a:cubicBezTo>
                  <a:pt x="7" y="35"/>
                  <a:pt x="8" y="23"/>
                  <a:pt x="16" y="15"/>
                </a:cubicBezTo>
                <a:cubicBezTo>
                  <a:pt x="23" y="8"/>
                  <a:pt x="35" y="7"/>
                  <a:pt x="43" y="13"/>
                </a:cubicBezTo>
                <a:lnTo>
                  <a:pt x="13" y="43"/>
                </a:lnTo>
                <a:close/>
                <a:moveTo>
                  <a:pt x="148" y="11"/>
                </a:moveTo>
                <a:cubicBezTo>
                  <a:pt x="137" y="0"/>
                  <a:pt x="119" y="0"/>
                  <a:pt x="108" y="11"/>
                </a:cubicBezTo>
                <a:cubicBezTo>
                  <a:pt x="107" y="12"/>
                  <a:pt x="107" y="12"/>
                  <a:pt x="106" y="13"/>
                </a:cubicBezTo>
                <a:cubicBezTo>
                  <a:pt x="146" y="53"/>
                  <a:pt x="146" y="53"/>
                  <a:pt x="146" y="53"/>
                </a:cubicBezTo>
                <a:cubicBezTo>
                  <a:pt x="146" y="52"/>
                  <a:pt x="147" y="52"/>
                  <a:pt x="148" y="51"/>
                </a:cubicBezTo>
                <a:cubicBezTo>
                  <a:pt x="159" y="40"/>
                  <a:pt x="159" y="22"/>
                  <a:pt x="148" y="11"/>
                </a:cubicBezTo>
                <a:close/>
                <a:moveTo>
                  <a:pt x="145" y="43"/>
                </a:moveTo>
                <a:cubicBezTo>
                  <a:pt x="116" y="13"/>
                  <a:pt x="116" y="13"/>
                  <a:pt x="116" y="13"/>
                </a:cubicBezTo>
                <a:cubicBezTo>
                  <a:pt x="124" y="7"/>
                  <a:pt x="136" y="8"/>
                  <a:pt x="143" y="15"/>
                </a:cubicBezTo>
                <a:cubicBezTo>
                  <a:pt x="151" y="23"/>
                  <a:pt x="152" y="35"/>
                  <a:pt x="145" y="43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H="1">
            <a:off x="805936" y="5382916"/>
            <a:ext cx="10585450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7340829" y="3530773"/>
            <a:ext cx="33148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101.1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х.х</a:t>
            </a:r>
            <a:r>
              <a:rPr lang="en-US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х.</a:t>
            </a:r>
            <a:r>
              <a:rPr lang="ru-RU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103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kern="0" dirty="0" err="1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101.35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.х</a:t>
            </a:r>
            <a:r>
              <a:rPr lang="en-US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(при 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наличии </a:t>
            </a: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регистрации в 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ГИБДД права оперативного управления)</a:t>
            </a:r>
          </a:p>
        </p:txBody>
      </p:sp>
      <p:grpSp>
        <p:nvGrpSpPr>
          <p:cNvPr id="43" name="Группа 42"/>
          <p:cNvGrpSpPr/>
          <p:nvPr/>
        </p:nvGrpSpPr>
        <p:grpSpPr>
          <a:xfrm rot="10800000">
            <a:off x="7753205" y="3302120"/>
            <a:ext cx="2210638" cy="109379"/>
            <a:chOff x="4991504" y="4925366"/>
            <a:chExt cx="2210638" cy="109379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Группа 45"/>
          <p:cNvGrpSpPr/>
          <p:nvPr/>
        </p:nvGrpSpPr>
        <p:grpSpPr>
          <a:xfrm>
            <a:off x="7753205" y="4850376"/>
            <a:ext cx="2210638" cy="109379"/>
            <a:chOff x="4991504" y="4925366"/>
            <a:chExt cx="2210638" cy="109379"/>
          </a:xfrm>
        </p:grpSpPr>
        <p:cxnSp>
          <p:nvCxnSpPr>
            <p:cNvPr id="47" name="Прямая соединительная линия 46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Прямоугольник 48"/>
          <p:cNvSpPr/>
          <p:nvPr/>
        </p:nvSpPr>
        <p:spPr>
          <a:xfrm rot="499010">
            <a:off x="7423992" y="1405666"/>
            <a:ext cx="3929998" cy="788337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инвентаризации. П.32 144н</a:t>
            </a:r>
            <a:endParaRPr lang="ru-RU" sz="1600" cap="all" dirty="0">
              <a:solidFill>
                <a:srgbClr val="002060"/>
              </a:solidFill>
            </a:endParaRPr>
          </a:p>
        </p:txBody>
      </p:sp>
      <p:sp>
        <p:nvSpPr>
          <p:cNvPr id="50" name="Freeform 134">
            <a:extLst>
              <a:ext uri="{FF2B5EF4-FFF2-40B4-BE49-F238E27FC236}">
                <a16:creationId xmlns:a16="http://schemas.microsoft.com/office/drawing/2014/main" xmlns="" id="{72685622-24C2-4F0C-BAF2-3DEC08D32C24}"/>
              </a:ext>
            </a:extLst>
          </p:cNvPr>
          <p:cNvSpPr>
            <a:spLocks noEditPoints="1"/>
          </p:cNvSpPr>
          <p:nvPr/>
        </p:nvSpPr>
        <p:spPr bwMode="auto">
          <a:xfrm>
            <a:off x="6203873" y="5674622"/>
            <a:ext cx="405084" cy="401530"/>
          </a:xfrm>
          <a:custGeom>
            <a:avLst/>
            <a:gdLst>
              <a:gd name="T0" fmla="*/ 464389 w 159"/>
              <a:gd name="T1" fmla="*/ 300129 h 156"/>
              <a:gd name="T2" fmla="*/ 273170 w 159"/>
              <a:gd name="T3" fmla="*/ 96593 h 156"/>
              <a:gd name="T4" fmla="*/ 273170 w 159"/>
              <a:gd name="T5" fmla="*/ 65545 h 156"/>
              <a:gd name="T6" fmla="*/ 290243 w 159"/>
              <a:gd name="T7" fmla="*/ 65545 h 156"/>
              <a:gd name="T8" fmla="*/ 290243 w 159"/>
              <a:gd name="T9" fmla="*/ 44847 h 156"/>
              <a:gd name="T10" fmla="*/ 232194 w 159"/>
              <a:gd name="T11" fmla="*/ 44847 h 156"/>
              <a:gd name="T12" fmla="*/ 232194 w 159"/>
              <a:gd name="T13" fmla="*/ 65545 h 156"/>
              <a:gd name="T14" fmla="*/ 249267 w 159"/>
              <a:gd name="T15" fmla="*/ 65545 h 156"/>
              <a:gd name="T16" fmla="*/ 249267 w 159"/>
              <a:gd name="T17" fmla="*/ 96593 h 156"/>
              <a:gd name="T18" fmla="*/ 75122 w 159"/>
              <a:gd name="T19" fmla="*/ 300129 h 156"/>
              <a:gd name="T20" fmla="*/ 160487 w 159"/>
              <a:gd name="T21" fmla="*/ 465718 h 156"/>
              <a:gd name="T22" fmla="*/ 102439 w 159"/>
              <a:gd name="T23" fmla="*/ 520914 h 156"/>
              <a:gd name="T24" fmla="*/ 119512 w 159"/>
              <a:gd name="T25" fmla="*/ 538163 h 156"/>
              <a:gd name="T26" fmla="*/ 180975 w 159"/>
              <a:gd name="T27" fmla="*/ 479517 h 156"/>
              <a:gd name="T28" fmla="*/ 269755 w 159"/>
              <a:gd name="T29" fmla="*/ 500216 h 156"/>
              <a:gd name="T30" fmla="*/ 358535 w 159"/>
              <a:gd name="T31" fmla="*/ 479517 h 156"/>
              <a:gd name="T32" fmla="*/ 423413 w 159"/>
              <a:gd name="T33" fmla="*/ 538163 h 156"/>
              <a:gd name="T34" fmla="*/ 437072 w 159"/>
              <a:gd name="T35" fmla="*/ 520914 h 156"/>
              <a:gd name="T36" fmla="*/ 379023 w 159"/>
              <a:gd name="T37" fmla="*/ 465718 h 156"/>
              <a:gd name="T38" fmla="*/ 464389 w 159"/>
              <a:gd name="T39" fmla="*/ 300129 h 156"/>
              <a:gd name="T40" fmla="*/ 269755 w 159"/>
              <a:gd name="T41" fmla="*/ 479517 h 156"/>
              <a:gd name="T42" fmla="*/ 99024 w 159"/>
              <a:gd name="T43" fmla="*/ 300129 h 156"/>
              <a:gd name="T44" fmla="*/ 269755 w 159"/>
              <a:gd name="T45" fmla="*/ 117292 h 156"/>
              <a:gd name="T46" fmla="*/ 440486 w 159"/>
              <a:gd name="T47" fmla="*/ 300129 h 156"/>
              <a:gd name="T48" fmla="*/ 269755 w 159"/>
              <a:gd name="T49" fmla="*/ 479517 h 156"/>
              <a:gd name="T50" fmla="*/ 273170 w 159"/>
              <a:gd name="T51" fmla="*/ 144890 h 156"/>
              <a:gd name="T52" fmla="*/ 249267 w 159"/>
              <a:gd name="T53" fmla="*/ 144890 h 156"/>
              <a:gd name="T54" fmla="*/ 249267 w 159"/>
              <a:gd name="T55" fmla="*/ 307029 h 156"/>
              <a:gd name="T56" fmla="*/ 334633 w 159"/>
              <a:gd name="T57" fmla="*/ 344976 h 156"/>
              <a:gd name="T58" fmla="*/ 344877 w 159"/>
              <a:gd name="T59" fmla="*/ 324278 h 156"/>
              <a:gd name="T60" fmla="*/ 273170 w 159"/>
              <a:gd name="T61" fmla="*/ 293230 h 156"/>
              <a:gd name="T62" fmla="*/ 273170 w 159"/>
              <a:gd name="T63" fmla="*/ 144890 h 156"/>
              <a:gd name="T64" fmla="*/ 174146 w 159"/>
              <a:gd name="T65" fmla="*/ 37947 h 156"/>
              <a:gd name="T66" fmla="*/ 37561 w 159"/>
              <a:gd name="T67" fmla="*/ 37947 h 156"/>
              <a:gd name="T68" fmla="*/ 37561 w 159"/>
              <a:gd name="T69" fmla="*/ 175938 h 156"/>
              <a:gd name="T70" fmla="*/ 44390 w 159"/>
              <a:gd name="T71" fmla="*/ 182837 h 156"/>
              <a:gd name="T72" fmla="*/ 180975 w 159"/>
              <a:gd name="T73" fmla="*/ 44847 h 156"/>
              <a:gd name="T74" fmla="*/ 174146 w 159"/>
              <a:gd name="T75" fmla="*/ 37947 h 156"/>
              <a:gd name="T76" fmla="*/ 44390 w 159"/>
              <a:gd name="T77" fmla="*/ 148340 h 156"/>
              <a:gd name="T78" fmla="*/ 54634 w 159"/>
              <a:gd name="T79" fmla="*/ 51746 h 156"/>
              <a:gd name="T80" fmla="*/ 146829 w 159"/>
              <a:gd name="T81" fmla="*/ 44847 h 156"/>
              <a:gd name="T82" fmla="*/ 44390 w 159"/>
              <a:gd name="T83" fmla="*/ 148340 h 156"/>
              <a:gd name="T84" fmla="*/ 505364 w 159"/>
              <a:gd name="T85" fmla="*/ 37947 h 156"/>
              <a:gd name="T86" fmla="*/ 368779 w 159"/>
              <a:gd name="T87" fmla="*/ 37947 h 156"/>
              <a:gd name="T88" fmla="*/ 361950 w 159"/>
              <a:gd name="T89" fmla="*/ 44847 h 156"/>
              <a:gd name="T90" fmla="*/ 498535 w 159"/>
              <a:gd name="T91" fmla="*/ 182837 h 156"/>
              <a:gd name="T92" fmla="*/ 505364 w 159"/>
              <a:gd name="T93" fmla="*/ 175938 h 156"/>
              <a:gd name="T94" fmla="*/ 505364 w 159"/>
              <a:gd name="T95" fmla="*/ 37947 h 156"/>
              <a:gd name="T96" fmla="*/ 495120 w 159"/>
              <a:gd name="T97" fmla="*/ 148340 h 156"/>
              <a:gd name="T98" fmla="*/ 396096 w 159"/>
              <a:gd name="T99" fmla="*/ 44847 h 156"/>
              <a:gd name="T100" fmla="*/ 488291 w 159"/>
              <a:gd name="T101" fmla="*/ 51746 h 156"/>
              <a:gd name="T102" fmla="*/ 495120 w 159"/>
              <a:gd name="T103" fmla="*/ 148340 h 15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9" h="156">
                <a:moveTo>
                  <a:pt x="136" y="87"/>
                </a:moveTo>
                <a:cubicBezTo>
                  <a:pt x="136" y="55"/>
                  <a:pt x="111" y="28"/>
                  <a:pt x="80" y="28"/>
                </a:cubicBezTo>
                <a:cubicBezTo>
                  <a:pt x="80" y="19"/>
                  <a:pt x="80" y="19"/>
                  <a:pt x="80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3"/>
                  <a:pt x="85" y="13"/>
                  <a:pt x="85" y="13"/>
                </a:cubicBezTo>
                <a:cubicBezTo>
                  <a:pt x="68" y="13"/>
                  <a:pt x="68" y="13"/>
                  <a:pt x="68" y="13"/>
                </a:cubicBezTo>
                <a:cubicBezTo>
                  <a:pt x="68" y="19"/>
                  <a:pt x="68" y="19"/>
                  <a:pt x="68" y="19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28"/>
                  <a:pt x="73" y="28"/>
                  <a:pt x="73" y="28"/>
                </a:cubicBezTo>
                <a:cubicBezTo>
                  <a:pt x="45" y="31"/>
                  <a:pt x="22" y="56"/>
                  <a:pt x="22" y="87"/>
                </a:cubicBezTo>
                <a:cubicBezTo>
                  <a:pt x="22" y="107"/>
                  <a:pt x="32" y="125"/>
                  <a:pt x="47" y="135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53" y="139"/>
                  <a:pt x="53" y="139"/>
                  <a:pt x="53" y="139"/>
                </a:cubicBezTo>
                <a:cubicBezTo>
                  <a:pt x="61" y="143"/>
                  <a:pt x="70" y="145"/>
                  <a:pt x="79" y="145"/>
                </a:cubicBezTo>
                <a:cubicBezTo>
                  <a:pt x="88" y="145"/>
                  <a:pt x="97" y="143"/>
                  <a:pt x="105" y="139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8" y="151"/>
                  <a:pt x="128" y="151"/>
                  <a:pt x="128" y="151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26" y="124"/>
                  <a:pt x="136" y="107"/>
                  <a:pt x="136" y="87"/>
                </a:cubicBezTo>
                <a:close/>
                <a:moveTo>
                  <a:pt x="79" y="139"/>
                </a:moveTo>
                <a:cubicBezTo>
                  <a:pt x="51" y="139"/>
                  <a:pt x="29" y="115"/>
                  <a:pt x="29" y="87"/>
                </a:cubicBezTo>
                <a:cubicBezTo>
                  <a:pt x="29" y="58"/>
                  <a:pt x="51" y="34"/>
                  <a:pt x="79" y="34"/>
                </a:cubicBezTo>
                <a:cubicBezTo>
                  <a:pt x="107" y="34"/>
                  <a:pt x="129" y="58"/>
                  <a:pt x="129" y="87"/>
                </a:cubicBezTo>
                <a:cubicBezTo>
                  <a:pt x="129" y="115"/>
                  <a:pt x="107" y="139"/>
                  <a:pt x="79" y="139"/>
                </a:cubicBezTo>
                <a:close/>
                <a:moveTo>
                  <a:pt x="80" y="42"/>
                </a:moveTo>
                <a:cubicBezTo>
                  <a:pt x="73" y="42"/>
                  <a:pt x="73" y="42"/>
                  <a:pt x="73" y="42"/>
                </a:cubicBezTo>
                <a:cubicBezTo>
                  <a:pt x="73" y="89"/>
                  <a:pt x="73" y="89"/>
                  <a:pt x="73" y="89"/>
                </a:cubicBezTo>
                <a:cubicBezTo>
                  <a:pt x="98" y="100"/>
                  <a:pt x="98" y="100"/>
                  <a:pt x="98" y="100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80" y="85"/>
                  <a:pt x="80" y="85"/>
                  <a:pt x="80" y="85"/>
                </a:cubicBezTo>
                <a:lnTo>
                  <a:pt x="80" y="42"/>
                </a:lnTo>
                <a:close/>
                <a:moveTo>
                  <a:pt x="51" y="11"/>
                </a:moveTo>
                <a:cubicBezTo>
                  <a:pt x="40" y="0"/>
                  <a:pt x="22" y="0"/>
                  <a:pt x="11" y="11"/>
                </a:cubicBezTo>
                <a:cubicBezTo>
                  <a:pt x="0" y="22"/>
                  <a:pt x="0" y="40"/>
                  <a:pt x="11" y="51"/>
                </a:cubicBezTo>
                <a:cubicBezTo>
                  <a:pt x="12" y="52"/>
                  <a:pt x="13" y="52"/>
                  <a:pt x="13" y="53"/>
                </a:cubicBezTo>
                <a:cubicBezTo>
                  <a:pt x="53" y="13"/>
                  <a:pt x="53" y="13"/>
                  <a:pt x="53" y="13"/>
                </a:cubicBezTo>
                <a:cubicBezTo>
                  <a:pt x="52" y="12"/>
                  <a:pt x="52" y="12"/>
                  <a:pt x="51" y="11"/>
                </a:cubicBezTo>
                <a:close/>
                <a:moveTo>
                  <a:pt x="13" y="43"/>
                </a:moveTo>
                <a:cubicBezTo>
                  <a:pt x="7" y="35"/>
                  <a:pt x="8" y="23"/>
                  <a:pt x="16" y="15"/>
                </a:cubicBezTo>
                <a:cubicBezTo>
                  <a:pt x="23" y="8"/>
                  <a:pt x="35" y="7"/>
                  <a:pt x="43" y="13"/>
                </a:cubicBezTo>
                <a:lnTo>
                  <a:pt x="13" y="43"/>
                </a:lnTo>
                <a:close/>
                <a:moveTo>
                  <a:pt x="148" y="11"/>
                </a:moveTo>
                <a:cubicBezTo>
                  <a:pt x="137" y="0"/>
                  <a:pt x="119" y="0"/>
                  <a:pt x="108" y="11"/>
                </a:cubicBezTo>
                <a:cubicBezTo>
                  <a:pt x="107" y="12"/>
                  <a:pt x="107" y="12"/>
                  <a:pt x="106" y="13"/>
                </a:cubicBezTo>
                <a:cubicBezTo>
                  <a:pt x="146" y="53"/>
                  <a:pt x="146" y="53"/>
                  <a:pt x="146" y="53"/>
                </a:cubicBezTo>
                <a:cubicBezTo>
                  <a:pt x="146" y="52"/>
                  <a:pt x="147" y="52"/>
                  <a:pt x="148" y="51"/>
                </a:cubicBezTo>
                <a:cubicBezTo>
                  <a:pt x="159" y="40"/>
                  <a:pt x="159" y="22"/>
                  <a:pt x="148" y="11"/>
                </a:cubicBezTo>
                <a:close/>
                <a:moveTo>
                  <a:pt x="145" y="43"/>
                </a:moveTo>
                <a:cubicBezTo>
                  <a:pt x="116" y="13"/>
                  <a:pt x="116" y="13"/>
                  <a:pt x="116" y="13"/>
                </a:cubicBezTo>
                <a:cubicBezTo>
                  <a:pt x="124" y="7"/>
                  <a:pt x="136" y="8"/>
                  <a:pt x="143" y="15"/>
                </a:cubicBezTo>
                <a:cubicBezTo>
                  <a:pt x="151" y="23"/>
                  <a:pt x="152" y="35"/>
                  <a:pt x="145" y="43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grpSp>
        <p:nvGrpSpPr>
          <p:cNvPr id="34" name="Группа 33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52" name="Прямая соединительная линия 51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Группа 36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38" name="Группа 37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40" name="Рисунок 39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1" name="Рисунок 50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39" name="Прямая со стрелкой 38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Прямоугольник 54"/>
          <p:cNvSpPr/>
          <p:nvPr/>
        </p:nvSpPr>
        <p:spPr>
          <a:xfrm>
            <a:off x="6868509" y="2408071"/>
            <a:ext cx="37871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Контролируемая группа объектов в Решении о проведении инвентаризации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10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17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828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98151" y="3581522"/>
            <a:ext cx="60027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объектах музейных коллекций и музейных предметов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98151" y="3166377"/>
            <a:ext cx="1103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5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98166" y="1441646"/>
            <a:ext cx="5291225" cy="1332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shade val="100000"/>
                  <a:satMod val="115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317975" y="1443921"/>
            <a:ext cx="5271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Активы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обязательства, некорректное раскрытие информации о которых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существенным образом может повлиять на достоверность отчетности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 рисков допущения существенных ошибок (искажений) данных отчетности.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96677" y="1441646"/>
            <a:ext cx="349862" cy="54166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831714" y="1367521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1897753" y="3392637"/>
            <a:ext cx="469163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7373546" y="3504931"/>
            <a:ext cx="33952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основании учетных документов музейных фондов (книг поступлений (описей, инвентарных книг) 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соответствии с порядком проведения инвентаризации, установленным субъектом учета - музеем</a:t>
            </a:r>
          </a:p>
        </p:txBody>
      </p:sp>
      <p:grpSp>
        <p:nvGrpSpPr>
          <p:cNvPr id="42" name="Группа 41"/>
          <p:cNvGrpSpPr/>
          <p:nvPr/>
        </p:nvGrpSpPr>
        <p:grpSpPr>
          <a:xfrm rot="10800000">
            <a:off x="7739110" y="3276278"/>
            <a:ext cx="2210638" cy="109379"/>
            <a:chOff x="4991504" y="4925366"/>
            <a:chExt cx="2210638" cy="109379"/>
          </a:xfrm>
        </p:grpSpPr>
        <p:cxnSp>
          <p:nvCxnSpPr>
            <p:cNvPr id="43" name="Прямая соединительная линия 42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Группа 44"/>
          <p:cNvGrpSpPr/>
          <p:nvPr/>
        </p:nvGrpSpPr>
        <p:grpSpPr>
          <a:xfrm>
            <a:off x="7739110" y="5937250"/>
            <a:ext cx="2210638" cy="109379"/>
            <a:chOff x="4991504" y="4925366"/>
            <a:chExt cx="2210638" cy="109379"/>
          </a:xfrm>
        </p:grpSpPr>
        <p:cxnSp>
          <p:nvCxnSpPr>
            <p:cNvPr id="46" name="Прямая соединительная линия 45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Прямоугольник 47"/>
          <p:cNvSpPr/>
          <p:nvPr/>
        </p:nvSpPr>
        <p:spPr>
          <a:xfrm rot="499010">
            <a:off x="7409897" y="1419423"/>
            <a:ext cx="3929998" cy="788337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инвентаризации. П.32 144н</a:t>
            </a:r>
            <a:endParaRPr lang="ru-RU" sz="1600" cap="all" dirty="0">
              <a:solidFill>
                <a:srgbClr val="002060"/>
              </a:solidFill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Прямая соединительная линия 49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Группа 34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36" name="Группа 35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38" name="Рисунок 37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9" name="Рисунок 38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37" name="Прямая со стрелкой 36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1" name="Прямая со стрелкой 50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11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0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828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98151" y="4326306"/>
            <a:ext cx="60027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объектах бухгалтерского учета, формирующих показатели, в отношении которых законодательством Российской Федерации установлены ограничения(государственный(муниципальный) долг)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98151" y="3911161"/>
            <a:ext cx="1103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6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98166" y="1589530"/>
            <a:ext cx="5291225" cy="1332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shade val="100000"/>
                  <a:satMod val="115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317975" y="1591805"/>
            <a:ext cx="5271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Активы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обязательства, некорректное раскрытие информации о которых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существенным образом может повлиять на достоверность отчетности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 рисков допущения существенных ошибок (искажений) данных отчетности.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96677" y="1589530"/>
            <a:ext cx="349862" cy="54166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831714" y="1515405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897753" y="4137421"/>
            <a:ext cx="469163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739110" y="4249715"/>
            <a:ext cx="2210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301.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kern="0" dirty="0" err="1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хх.х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endParaRPr lang="ru-RU" kern="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41" name="Группа 40"/>
          <p:cNvGrpSpPr/>
          <p:nvPr/>
        </p:nvGrpSpPr>
        <p:grpSpPr>
          <a:xfrm rot="10800000">
            <a:off x="7739110" y="4021062"/>
            <a:ext cx="2210638" cy="109379"/>
            <a:chOff x="4991504" y="4925366"/>
            <a:chExt cx="2210638" cy="109379"/>
          </a:xfrm>
        </p:grpSpPr>
        <p:cxnSp>
          <p:nvCxnSpPr>
            <p:cNvPr id="42" name="Прямая соединительная линия 41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/>
          <p:cNvGrpSpPr/>
          <p:nvPr/>
        </p:nvGrpSpPr>
        <p:grpSpPr>
          <a:xfrm>
            <a:off x="7739110" y="4738320"/>
            <a:ext cx="2210638" cy="109379"/>
            <a:chOff x="4991504" y="4925366"/>
            <a:chExt cx="2210638" cy="109379"/>
          </a:xfrm>
        </p:grpSpPr>
        <p:cxnSp>
          <p:nvCxnSpPr>
            <p:cNvPr id="45" name="Прямая соединительная линия 44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Прямоугольник 46"/>
          <p:cNvSpPr/>
          <p:nvPr/>
        </p:nvSpPr>
        <p:spPr>
          <a:xfrm rot="499010">
            <a:off x="7409897" y="1403974"/>
            <a:ext cx="3929998" cy="788337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инвентаризации. П.32 144н</a:t>
            </a:r>
            <a:endParaRPr lang="ru-RU" sz="1600" cap="all" dirty="0">
              <a:solidFill>
                <a:srgbClr val="002060"/>
              </a:solidFill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Группа 33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35" name="Группа 3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37" name="Рисунок 3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8" name="Рисунок 3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36" name="Прямая со стрелкой 35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0" name="Прямая со стрелкой 49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987038" y="3072543"/>
            <a:ext cx="3713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Контролируемая группа объектов в Решении о проведении инвентаризации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12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70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813311" y="10160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98151" y="4381660"/>
            <a:ext cx="60027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особо ценном движимом имуществе (сделках с ним), показатели расчётов по крупным сделкам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98151" y="3966515"/>
            <a:ext cx="1103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7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98166" y="1785469"/>
            <a:ext cx="5291225" cy="1332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shade val="100000"/>
                  <a:satMod val="115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317975" y="1787744"/>
            <a:ext cx="5271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Активы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обязательства, некорректное раскрытие информации о которых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существенным образом может повлиять на достоверность отчетности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 рисков допущения существенных ошибок (искажений) данных отчетности.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96677" y="1785469"/>
            <a:ext cx="349862" cy="54166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831714" y="1711344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897753" y="4192775"/>
            <a:ext cx="469163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710535" y="4305069"/>
            <a:ext cx="25002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учетом положений постановления Правительства </a:t>
            </a: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РФ</a:t>
            </a:r>
          </a:p>
          <a:p>
            <a:pPr>
              <a:defRPr/>
            </a:pP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 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26.07.2010 N 538</a:t>
            </a:r>
          </a:p>
        </p:txBody>
      </p:sp>
      <p:grpSp>
        <p:nvGrpSpPr>
          <p:cNvPr id="41" name="Группа 40"/>
          <p:cNvGrpSpPr/>
          <p:nvPr/>
        </p:nvGrpSpPr>
        <p:grpSpPr>
          <a:xfrm rot="10800000">
            <a:off x="7739110" y="4076416"/>
            <a:ext cx="2210638" cy="109379"/>
            <a:chOff x="4991504" y="4925366"/>
            <a:chExt cx="2210638" cy="109379"/>
          </a:xfrm>
        </p:grpSpPr>
        <p:cxnSp>
          <p:nvCxnSpPr>
            <p:cNvPr id="42" name="Прямая соединительная линия 41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/>
          <p:cNvGrpSpPr/>
          <p:nvPr/>
        </p:nvGrpSpPr>
        <p:grpSpPr>
          <a:xfrm>
            <a:off x="7739110" y="5624671"/>
            <a:ext cx="2210638" cy="109379"/>
            <a:chOff x="4991504" y="4925366"/>
            <a:chExt cx="2210638" cy="109379"/>
          </a:xfrm>
        </p:grpSpPr>
        <p:cxnSp>
          <p:nvCxnSpPr>
            <p:cNvPr id="45" name="Прямая соединительная линия 44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Прямоугольник 46"/>
          <p:cNvSpPr/>
          <p:nvPr/>
        </p:nvSpPr>
        <p:spPr>
          <a:xfrm rot="499010">
            <a:off x="7409897" y="1414821"/>
            <a:ext cx="3929998" cy="788337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инвентаризации. П.32 144н</a:t>
            </a:r>
            <a:endParaRPr lang="ru-RU" sz="1600" cap="all" dirty="0">
              <a:solidFill>
                <a:srgbClr val="002060"/>
              </a:solidFill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Группа 33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35" name="Группа 3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37" name="Рисунок 3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8" name="Рисунок 3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36" name="Прямая со стрелкой 35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0" name="Прямая со стрелкой 49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13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09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828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98151" y="3802065"/>
            <a:ext cx="60027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иных объектах бухгалтерского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учета,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отношении которых по результатам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течение финансового года внутреннего контроля совершаемых фактов хозяйственной жизни и (или) внутреннего финансового аудита выявлены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факты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(или) признаки, влияющие на достоверность данных бухгалтерского учета, бухгалтерской (финансовой) отчетности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98151" y="3386920"/>
            <a:ext cx="1103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8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98166" y="1734670"/>
            <a:ext cx="5291225" cy="1332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shade val="100000"/>
                  <a:satMod val="115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317975" y="1736945"/>
            <a:ext cx="5271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Активы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обязательства, некорректное раскрытие информации о которых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существенным образом может повлиять на достоверность отчетности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 рисков допущения существенных ошибок (искажений) данных отчетности.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96677" y="1734670"/>
            <a:ext cx="349862" cy="54166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831714" y="1660545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897753" y="3613180"/>
            <a:ext cx="469163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453725" y="3725474"/>
            <a:ext cx="3190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Заключение </a:t>
            </a:r>
            <a:r>
              <a:rPr lang="ru-RU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субъекта ВФА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/ акт проверки</a:t>
            </a:r>
          </a:p>
        </p:txBody>
      </p:sp>
      <p:grpSp>
        <p:nvGrpSpPr>
          <p:cNvPr id="41" name="Группа 40"/>
          <p:cNvGrpSpPr/>
          <p:nvPr/>
        </p:nvGrpSpPr>
        <p:grpSpPr>
          <a:xfrm rot="10800000">
            <a:off x="7739110" y="3496821"/>
            <a:ext cx="2210638" cy="109379"/>
            <a:chOff x="4991504" y="4925366"/>
            <a:chExt cx="2210638" cy="109379"/>
          </a:xfrm>
        </p:grpSpPr>
        <p:cxnSp>
          <p:nvCxnSpPr>
            <p:cNvPr id="42" name="Прямая соединительная линия 41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/>
          <p:cNvGrpSpPr/>
          <p:nvPr/>
        </p:nvGrpSpPr>
        <p:grpSpPr>
          <a:xfrm>
            <a:off x="7739110" y="4484270"/>
            <a:ext cx="2210638" cy="109379"/>
            <a:chOff x="4991504" y="4925366"/>
            <a:chExt cx="2210638" cy="109379"/>
          </a:xfrm>
        </p:grpSpPr>
        <p:cxnSp>
          <p:nvCxnSpPr>
            <p:cNvPr id="45" name="Прямая соединительная линия 44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Прямоугольник 46"/>
          <p:cNvSpPr/>
          <p:nvPr/>
        </p:nvSpPr>
        <p:spPr>
          <a:xfrm rot="499010">
            <a:off x="7409897" y="1416546"/>
            <a:ext cx="3929998" cy="788337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инвентаризации. П.32 144н</a:t>
            </a:r>
            <a:endParaRPr lang="ru-RU" sz="1600" cap="all" dirty="0">
              <a:solidFill>
                <a:srgbClr val="002060"/>
              </a:solidFill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Группа 33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35" name="Группа 3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37" name="Рисунок 3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8" name="Рисунок 3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36" name="Прямая со стрелкой 35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0" name="Прямая со стрелкой 49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675847" y="2946048"/>
            <a:ext cx="43355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Требуется информация от СЦУ</a:t>
            </a:r>
            <a:endParaRPr lang="ru-RU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14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14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747793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46126" y="3381919"/>
            <a:ext cx="600271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библиотечного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фонда</a:t>
            </a:r>
          </a:p>
          <a:p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нефинансовых активов (по группе синтетического учета "иное движимое имущество") в отношении которых ежегодное проведение годовой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инвентаризации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предусмотрено</a:t>
            </a:r>
          </a:p>
          <a:p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808111" y="3193034"/>
            <a:ext cx="5829255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7120700" y="3305328"/>
            <a:ext cx="361624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реже одного раза в пять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</a:t>
            </a:r>
          </a:p>
          <a:p>
            <a:pPr>
              <a:defRPr/>
            </a:pPr>
            <a:endParaRPr lang="ru-RU" kern="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101.3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102.3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105.3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106.3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107.3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113.3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х.х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х.</a:t>
            </a: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114.3</a:t>
            </a:r>
            <a:r>
              <a:rPr lang="ru-RU" kern="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х.х</a:t>
            </a:r>
            <a:r>
              <a:rPr lang="en-US" kern="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xx</a:t>
            </a:r>
            <a:endParaRPr lang="ru-RU" kern="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 реже одного раза в три года</a:t>
            </a:r>
            <a:endParaRPr lang="ru-RU" kern="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44" name="Группа 43"/>
          <p:cNvGrpSpPr/>
          <p:nvPr/>
        </p:nvGrpSpPr>
        <p:grpSpPr>
          <a:xfrm rot="10800000">
            <a:off x="7787085" y="3076675"/>
            <a:ext cx="2210638" cy="109379"/>
            <a:chOff x="4991504" y="4925366"/>
            <a:chExt cx="2210638" cy="109379"/>
          </a:xfrm>
        </p:grpSpPr>
        <p:cxnSp>
          <p:nvCxnSpPr>
            <p:cNvPr id="45" name="Прямая соединительная линия 44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/>
          <p:cNvGrpSpPr/>
          <p:nvPr/>
        </p:nvGrpSpPr>
        <p:grpSpPr>
          <a:xfrm>
            <a:off x="7787085" y="5455926"/>
            <a:ext cx="2210638" cy="109379"/>
            <a:chOff x="4991504" y="4925366"/>
            <a:chExt cx="2210638" cy="109379"/>
          </a:xfrm>
        </p:grpSpPr>
        <p:cxnSp>
          <p:nvCxnSpPr>
            <p:cNvPr id="48" name="Прямая соединительная линия 47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Прямоугольник 49"/>
          <p:cNvSpPr/>
          <p:nvPr/>
        </p:nvSpPr>
        <p:spPr>
          <a:xfrm rot="499010">
            <a:off x="7457872" y="1397836"/>
            <a:ext cx="3929998" cy="788337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ru-RU" sz="1600" cap="all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Обязательное проведение инвентаризации. П.32 144н</a:t>
            </a:r>
            <a:endParaRPr lang="ru-RU" sz="1600" cap="all" dirty="0">
              <a:solidFill>
                <a:srgbClr val="002060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Группа 23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28" name="Рисунок 27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Рисунок 29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27" name="Прямая со стрелкой 26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6" name="Прямая со стрелкой 35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637366" y="2623534"/>
            <a:ext cx="43355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Требуется информация от СЦУ</a:t>
            </a:r>
            <a:endParaRPr lang="ru-RU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15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95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Группа 23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28" name="Рисунок 27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Рисунок 29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27" name="Прямая со стрелкой 26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6" name="Прямая со стрелкой 35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87911" y="1580991"/>
            <a:ext cx="10615441" cy="1132320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3196564" y="1683020"/>
            <a:ext cx="5685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Уполномоченная организация не оказывает влияние на содержание Порядка проведения инвентаризации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2480137" y="1810879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460997" y="1835150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96883" y="2222403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87911" y="3607357"/>
            <a:ext cx="10615441" cy="1132869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3196564" y="3704271"/>
            <a:ext cx="5685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Крайний срок завершения инвентаризации зависит от срока представления отчетности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(отчетность за 2024г - с 06.02.2025)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1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2480137" y="3832130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2460997" y="3856401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96883" y="4243654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16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5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Дуга 14"/>
          <p:cNvSpPr/>
          <p:nvPr/>
        </p:nvSpPr>
        <p:spPr>
          <a:xfrm>
            <a:off x="9573720" y="3606890"/>
            <a:ext cx="3202480" cy="647375"/>
          </a:xfrm>
          <a:prstGeom prst="arc">
            <a:avLst>
              <a:gd name="adj1" fmla="val 10831893"/>
              <a:gd name="adj2" fmla="val 17765408"/>
            </a:avLst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931233" y="1964216"/>
            <a:ext cx="4339375" cy="4574694"/>
          </a:xfrm>
          <a:prstGeom prst="rect">
            <a:avLst/>
          </a:prstGeom>
          <a:solidFill>
            <a:srgbClr val="FF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Группа 23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28" name="Рисунок 27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Рисунок 29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27" name="Прямая со стрелкой 26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6" name="Прямая со стрелкой 35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87911" y="1023593"/>
            <a:ext cx="10629377" cy="1056656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/>
          <p:cNvSpPr txBox="1"/>
          <p:nvPr/>
        </p:nvSpPr>
        <p:spPr>
          <a:xfrm>
            <a:off x="3323710" y="1075086"/>
            <a:ext cx="5987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Пообъектный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анализ бюджетного учета в кратчайшие сроки в условиях предоставления Решения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 проведении инвентаризации за 5 дней до ее начала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6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2480137" y="1214138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2460997" y="1238409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196883" y="1625662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687911" y="3918857"/>
            <a:ext cx="10629377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77895" y="4408919"/>
            <a:ext cx="1426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Представлены документы СЦУ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490979" y="3808325"/>
            <a:ext cx="0" cy="25120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794090" y="3808325"/>
            <a:ext cx="0" cy="25120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050329" y="4402203"/>
            <a:ext cx="1426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</a:p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отработаны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3931234" y="3813349"/>
            <a:ext cx="0" cy="25120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813464" y="2755656"/>
            <a:ext cx="1948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Сформирована </a:t>
            </a:r>
          </a:p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0503125 </a:t>
            </a:r>
          </a:p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Графику документооборота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4708162" y="3808325"/>
            <a:ext cx="0" cy="25120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334289" y="3313608"/>
            <a:ext cx="729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СЦУ</a:t>
            </a:r>
            <a:endParaRPr lang="ru-RU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558713" y="3322769"/>
            <a:ext cx="729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СЦУ</a:t>
            </a:r>
            <a:endParaRPr lang="ru-RU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5493609" y="3808325"/>
            <a:ext cx="0" cy="25120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124200" y="3310884"/>
            <a:ext cx="729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СЦУ</a:t>
            </a:r>
            <a:endParaRPr lang="ru-RU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14721" y="3313969"/>
            <a:ext cx="729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СЦУ</a:t>
            </a:r>
            <a:endParaRPr lang="ru-RU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6389581" y="3804975"/>
            <a:ext cx="0" cy="25120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7296044" y="3804975"/>
            <a:ext cx="0" cy="25120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931232" y="3314659"/>
            <a:ext cx="729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СЦУ</a:t>
            </a:r>
            <a:endParaRPr lang="ru-RU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909115" y="3313898"/>
            <a:ext cx="729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СЦУ</a:t>
            </a:r>
            <a:endParaRPr lang="ru-RU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8273926" y="3804975"/>
            <a:ext cx="0" cy="25120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08683" y="4408518"/>
            <a:ext cx="1566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Завершение инвентаризации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491688" y="4408919"/>
            <a:ext cx="15763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Предоставлены документы по результату инвентаризации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795614" y="4408426"/>
            <a:ext cx="1576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Предоставлена</a:t>
            </a:r>
          </a:p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0505125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145364" y="3259890"/>
            <a:ext cx="820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СЦУ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9573720" y="3804974"/>
            <a:ext cx="0" cy="25120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176539" y="4116429"/>
            <a:ext cx="628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31.01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479651" y="4096333"/>
            <a:ext cx="628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01.02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614846" y="4105108"/>
            <a:ext cx="628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06.02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07937" y="4105463"/>
            <a:ext cx="628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10.02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73516" y="4105108"/>
            <a:ext cx="628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11.02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073591" y="4105108"/>
            <a:ext cx="628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12.02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981604" y="4105072"/>
            <a:ext cx="628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13.02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961636" y="4105072"/>
            <a:ext cx="628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14.02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273927" y="4105072"/>
            <a:ext cx="628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15.02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3929285" y="4382107"/>
            <a:ext cx="1949" cy="101385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527420" y="5679576"/>
            <a:ext cx="3092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предоставления отчетности</a:t>
            </a:r>
            <a:endParaRPr 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>
            <a:off x="4722376" y="4382462"/>
            <a:ext cx="5408" cy="1007027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5487955" y="4382107"/>
            <a:ext cx="5519" cy="1015579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flipH="1">
            <a:off x="6388030" y="4870183"/>
            <a:ext cx="3824" cy="525782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7296043" y="4382071"/>
            <a:ext cx="113" cy="1015615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stCxn id="68" idx="2"/>
          </p:cNvCxnSpPr>
          <p:nvPr/>
        </p:nvCxnSpPr>
        <p:spPr>
          <a:xfrm flipH="1">
            <a:off x="8269794" y="5239916"/>
            <a:ext cx="10048" cy="156049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H="1">
            <a:off x="3931235" y="5395965"/>
            <a:ext cx="4338559" cy="2214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flipH="1">
            <a:off x="6055102" y="5395965"/>
            <a:ext cx="1912" cy="292809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2794090" y="2179005"/>
            <a:ext cx="6669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примере 2025г. при формировании отчетности за 2024г.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17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13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осуществления контроля полноты проведения инвентаризации субъектами централизованного учета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Группа 23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28" name="Рисунок 27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" name="Рисунок 29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27" name="Прямая со стрелкой 26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6" name="Прямая со стрелкой 35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1886" y="1198143"/>
            <a:ext cx="11284299" cy="875134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3177424" y="1446183"/>
            <a:ext cx="568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участия бухгалтера в инвентаризации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2480137" y="1323199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460997" y="1347470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96883" y="1734723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976307"/>
              </p:ext>
            </p:extLst>
          </p:nvPr>
        </p:nvGraphicFramePr>
        <p:xfrm>
          <a:off x="407204" y="2258203"/>
          <a:ext cx="5340453" cy="389475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45274"/>
                <a:gridCol w="3941979"/>
                <a:gridCol w="1153200"/>
              </a:tblGrid>
              <a:tr h="1176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 объектов, подлежащая</a:t>
                      </a:r>
                      <a:r>
                        <a:rPr lang="ru-RU" sz="12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инвентаризации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счета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ctr">
                    <a:noFill/>
                  </a:tcPr>
                </a:tc>
              </a:tr>
              <a:tr h="3528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Денежные средства учреждения на счетах в кредитной организации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1.201.21.000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3528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Денежные средства учреждения, размещенные на депозиты в кредитной организации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1.201.22.000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117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Денежные средства учреждения в кредитной организации в пути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1.201.23.000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3528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Денежные средства учреждения на специальных счетах в кредитной организации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1.201.26.000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352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Денежные средства учреждения в иностранной валюте и драгоценных металлах на счетах в кредитной организации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1.201.27.000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117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заработной плате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1.206.11.000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352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авансам по прочим несоциальным выплатам персоналу в денежной форме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1.206.12.000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117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заработной плате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1.302.11.000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352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прочим несоциальным выплатам персоналу в денежной форме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1.302.12.000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352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социальным пособиям и компенсациям персоналу в денежной форме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1.302.66.000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117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налогу на доходы физических лиц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1.303.01.000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860419"/>
              </p:ext>
            </p:extLst>
          </p:nvPr>
        </p:nvGraphicFramePr>
        <p:xfrm>
          <a:off x="5828044" y="2256512"/>
          <a:ext cx="5838092" cy="3886885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91402"/>
                <a:gridCol w="4441372"/>
                <a:gridCol w="1105318"/>
              </a:tblGrid>
              <a:tr h="186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 объектов, подлежащая</a:t>
                      </a:r>
                      <a:r>
                        <a:rPr lang="ru-RU" sz="12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инвентаризации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Код счета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ctr">
                    <a:noFill/>
                  </a:tcPr>
                </a:tc>
              </a:tr>
              <a:tr h="5496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Расчеты по страховым взносам на обязательное социальное страхование на случай временной нетрудоспособности и в связи с материнством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1.303.02.000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</a:tr>
              <a:tr h="5496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страховым взносам на обязательное социальное страхование от несчастных случаев на производстве и профессиональных заболеваний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1.303.06.000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3679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страховым взносам на обязательное пенсионное страхование на выплату страховой части трудовой пенсии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1.303.10.000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5496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страховым взносам на обязательное пенсионное страхование на выплату накопительной части трудовой пенсии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1.303.11.000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852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налогу на имущество организаций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1.303.12.000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642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земельному налогу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1.303.13.000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852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единому налоговому платежу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1.303.14.000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642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единому страховому тарифу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1.303.15.000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852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с депонентами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1.304.02.000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  <a:tr h="2852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Расчеты по удержаниям из выплат по оплате труда</a:t>
                      </a:r>
                    </a:p>
                  </a:txBody>
                  <a:tcPr marL="4523" marR="4523" marT="452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90488" indent="0" algn="l" defTabSz="914400" rtl="0" eaLnBrk="1" fontAlgn="b" latinLnBrk="0" hangingPunct="1"/>
                      <a:r>
                        <a:rPr lang="ru-RU" sz="120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1.304.03.000</a:t>
                      </a:r>
                    </a:p>
                  </a:txBody>
                  <a:tcPr marL="4523" marR="4523" marT="4523" marB="0" anchor="b"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18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05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Прямая соединительная линия 76"/>
          <p:cNvCxnSpPr/>
          <p:nvPr/>
        </p:nvCxnSpPr>
        <p:spPr>
          <a:xfrm flipV="1">
            <a:off x="4125144" y="2066623"/>
            <a:ext cx="330844" cy="320044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652387" y="3678682"/>
            <a:ext cx="1916543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H="1" flipV="1">
            <a:off x="3805160" y="5267874"/>
            <a:ext cx="480075" cy="320043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взаимодействия с СЦУ при формировании Решения о проведении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39962" y="1306188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459744" y="1306188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65662" y="1405017"/>
            <a:ext cx="3662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Решение должно быть утверждено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ДО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начала инвентаризации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154888" y="3298466"/>
            <a:ext cx="4270349" cy="760436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774671" y="3298466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7624364" y="3297727"/>
            <a:ext cx="38008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Изменение в Решение вносится отдельным документом ДО начала </a:t>
            </a: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инвентаризации </a:t>
            </a:r>
            <a:endParaRPr lang="ru-RU" sz="15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ru-RU" sz="15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839961" y="5324036"/>
            <a:ext cx="6351913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4459744" y="5324036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5366157" y="5288755"/>
            <a:ext cx="6059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Предельные сроки проведения инвентаризации должны учитывать сроки формирования и утверждения первичных учетных документов по результатам инвентаризации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0002" y="1388126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834929" y="3386295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21638" y="5416025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1275450" y="2127589"/>
            <a:ext cx="3102185" cy="3102185"/>
            <a:chOff x="1297300" y="2055940"/>
            <a:chExt cx="3102185" cy="3102185"/>
          </a:xfrm>
        </p:grpSpPr>
        <p:sp>
          <p:nvSpPr>
            <p:cNvPr id="72" name="Овал 71"/>
            <p:cNvSpPr/>
            <p:nvPr/>
          </p:nvSpPr>
          <p:spPr>
            <a:xfrm>
              <a:off x="1297300" y="2055940"/>
              <a:ext cx="3102185" cy="3102185"/>
            </a:xfrm>
            <a:prstGeom prst="ellipse">
              <a:avLst/>
            </a:prstGeom>
            <a:gradFill flip="none" rotWithShape="1">
              <a:gsLst>
                <a:gs pos="0">
                  <a:srgbClr val="0B51A5">
                    <a:shade val="30000"/>
                    <a:satMod val="115000"/>
                  </a:srgbClr>
                </a:gs>
                <a:gs pos="50000">
                  <a:srgbClr val="0B51A5">
                    <a:shade val="67500"/>
                    <a:satMod val="115000"/>
                  </a:srgbClr>
                </a:gs>
                <a:gs pos="100000">
                  <a:srgbClr val="0B51A5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1468107" y="2233172"/>
              <a:ext cx="2773379" cy="27733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508723" y="3173570"/>
            <a:ext cx="264844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Особенности оформления Решения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проведении инвентаризации</a:t>
            </a:r>
          </a:p>
          <a:p>
            <a:pPr algn="ctr"/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1722356" y="4285169"/>
            <a:ext cx="2210638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114256" y="4394548"/>
            <a:ext cx="1425192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Группа 65"/>
          <p:cNvGrpSpPr/>
          <p:nvPr/>
        </p:nvGrpSpPr>
        <p:grpSpPr>
          <a:xfrm rot="10800000">
            <a:off x="1721533" y="3046284"/>
            <a:ext cx="2210638" cy="109379"/>
            <a:chOff x="4991504" y="4925366"/>
            <a:chExt cx="2210638" cy="109379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9" name="Прямая со стрелкой 98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5" name="Прямая со стрелкой 4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Группа 53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55" name="Группа 54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61" name="Прямая соединительная линия 60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Прямая соединительная линия 62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Группа 55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57" name="Рисунок 5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8" name="Рисунок 5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19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Соединительная линия уступом 45"/>
          <p:cNvCxnSpPr/>
          <p:nvPr/>
        </p:nvCxnSpPr>
        <p:spPr>
          <a:xfrm flipV="1">
            <a:off x="2971882" y="1504395"/>
            <a:ext cx="3049423" cy="2357262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>
            <a:off x="2773102" y="3861657"/>
            <a:ext cx="3285231" cy="1712056"/>
          </a:xfrm>
          <a:prstGeom prst="bentConnector3">
            <a:avLst>
              <a:gd name="adj1" fmla="val 52319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062712" y="2869499"/>
            <a:ext cx="1175913" cy="20073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5593218" y="5800412"/>
            <a:ext cx="2221026" cy="7544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Временная инвентаризационная комиссия(комиссии)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618448" y="38948"/>
            <a:ext cx="850429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Методические рекомендации по применению Общих требований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57366" y="1792562"/>
            <a:ext cx="2692731" cy="7544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Постоянно действующая инвентаризационная комиссия(комиссии)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741711" y="3861657"/>
            <a:ext cx="1869723" cy="7544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Иная комиссия 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(например, </a:t>
            </a:r>
            <a:b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 Поступлению </a:t>
            </a:r>
            <a:b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выбытию НФА)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183660" y="7010400"/>
            <a:ext cx="4120894" cy="7544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Инвентаризационная комиссия</a:t>
            </a:r>
            <a:endParaRPr lang="ru-RU" sz="1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990481" y="1256889"/>
            <a:ext cx="2578000" cy="7544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положении о иной комиссии необходимо закрепить передачу полномочий и случаи передачи полномочий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957565" y="5320326"/>
            <a:ext cx="2610916" cy="7544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положении о иной комиссии необходимо закрепить передачу полномочий и случаи передачи полномочий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14780" y="1791706"/>
            <a:ext cx="2047220" cy="7544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Рабочая инвентаризационная комиссия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60952" y="3775868"/>
            <a:ext cx="2047220" cy="7544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Рабочая инвентаризационная комиссия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40454" y="5824110"/>
            <a:ext cx="2047220" cy="7544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Рабочая инвентаризационная комиссия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Правая круглая скобка 1"/>
          <p:cNvSpPr/>
          <p:nvPr/>
        </p:nvSpPr>
        <p:spPr>
          <a:xfrm>
            <a:off x="2465437" y="1504950"/>
            <a:ext cx="307665" cy="4181475"/>
          </a:xfrm>
          <a:prstGeom prst="rightBracket">
            <a:avLst>
              <a:gd name="adj" fmla="val 0"/>
            </a:avLst>
          </a:prstGeom>
          <a:ln w="19050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Freeform 824">
            <a:extLst>
              <a:ext uri="{FF2B5EF4-FFF2-40B4-BE49-F238E27FC236}">
                <a16:creationId xmlns="" xmlns:a16="http://schemas.microsoft.com/office/drawing/2014/main" id="{9E9E7577-4D6F-49D0-88F2-5EDD7BCBCA1E}"/>
              </a:ext>
            </a:extLst>
          </p:cNvPr>
          <p:cNvSpPr>
            <a:spLocks noEditPoints="1"/>
          </p:cNvSpPr>
          <p:nvPr/>
        </p:nvSpPr>
        <p:spPr bwMode="auto">
          <a:xfrm>
            <a:off x="6431625" y="1141064"/>
            <a:ext cx="544214" cy="627380"/>
          </a:xfrm>
          <a:custGeom>
            <a:avLst/>
            <a:gdLst>
              <a:gd name="T0" fmla="*/ 37544 w 140"/>
              <a:gd name="T1" fmla="*/ 344289 h 160"/>
              <a:gd name="T2" fmla="*/ 109220 w 140"/>
              <a:gd name="T3" fmla="*/ 550863 h 160"/>
              <a:gd name="T4" fmla="*/ 157004 w 140"/>
              <a:gd name="T5" fmla="*/ 327075 h 160"/>
              <a:gd name="T6" fmla="*/ 129699 w 140"/>
              <a:gd name="T7" fmla="*/ 344289 h 160"/>
              <a:gd name="T8" fmla="*/ 78502 w 140"/>
              <a:gd name="T9" fmla="*/ 530206 h 160"/>
              <a:gd name="T10" fmla="*/ 51197 w 140"/>
              <a:gd name="T11" fmla="*/ 316746 h 160"/>
              <a:gd name="T12" fmla="*/ 30718 w 140"/>
              <a:gd name="T13" fmla="*/ 206574 h 160"/>
              <a:gd name="T14" fmla="*/ 85328 w 140"/>
              <a:gd name="T15" fmla="*/ 213459 h 160"/>
              <a:gd name="T16" fmla="*/ 129699 w 140"/>
              <a:gd name="T17" fmla="*/ 175588 h 160"/>
              <a:gd name="T18" fmla="*/ 95568 w 140"/>
              <a:gd name="T19" fmla="*/ 192802 h 160"/>
              <a:gd name="T20" fmla="*/ 27305 w 140"/>
              <a:gd name="T21" fmla="*/ 182473 h 160"/>
              <a:gd name="T22" fmla="*/ 92154 w 140"/>
              <a:gd name="T23" fmla="*/ 148044 h 160"/>
              <a:gd name="T24" fmla="*/ 95568 w 140"/>
              <a:gd name="T25" fmla="*/ 148044 h 160"/>
              <a:gd name="T26" fmla="*/ 95568 w 140"/>
              <a:gd name="T27" fmla="*/ 34429 h 160"/>
              <a:gd name="T28" fmla="*/ 47784 w 140"/>
              <a:gd name="T29" fmla="*/ 79187 h 160"/>
              <a:gd name="T30" fmla="*/ 68263 w 140"/>
              <a:gd name="T31" fmla="*/ 82629 h 160"/>
              <a:gd name="T32" fmla="*/ 92154 w 140"/>
              <a:gd name="T33" fmla="*/ 51643 h 160"/>
              <a:gd name="T34" fmla="*/ 119460 w 140"/>
              <a:gd name="T35" fmla="*/ 82629 h 160"/>
              <a:gd name="T36" fmla="*/ 95568 w 140"/>
              <a:gd name="T37" fmla="*/ 127387 h 160"/>
              <a:gd name="T38" fmla="*/ 75089 w 140"/>
              <a:gd name="T39" fmla="*/ 120501 h 160"/>
              <a:gd name="T40" fmla="*/ 320834 w 140"/>
              <a:gd name="T41" fmla="*/ 327075 h 160"/>
              <a:gd name="T42" fmla="*/ 368618 w 140"/>
              <a:gd name="T43" fmla="*/ 550863 h 160"/>
              <a:gd name="T44" fmla="*/ 440294 w 140"/>
              <a:gd name="T45" fmla="*/ 344289 h 160"/>
              <a:gd name="T46" fmla="*/ 464185 w 140"/>
              <a:gd name="T47" fmla="*/ 192802 h 160"/>
              <a:gd name="T48" fmla="*/ 402749 w 140"/>
              <a:gd name="T49" fmla="*/ 165259 h 160"/>
              <a:gd name="T50" fmla="*/ 351552 w 140"/>
              <a:gd name="T51" fmla="*/ 161816 h 160"/>
              <a:gd name="T52" fmla="*/ 382270 w 140"/>
              <a:gd name="T53" fmla="*/ 220345 h 160"/>
              <a:gd name="T54" fmla="*/ 440294 w 140"/>
              <a:gd name="T55" fmla="*/ 199688 h 160"/>
              <a:gd name="T56" fmla="*/ 426641 w 140"/>
              <a:gd name="T57" fmla="*/ 316746 h 160"/>
              <a:gd name="T58" fmla="*/ 402749 w 140"/>
              <a:gd name="T59" fmla="*/ 530206 h 160"/>
              <a:gd name="T60" fmla="*/ 365205 w 140"/>
              <a:gd name="T61" fmla="*/ 530206 h 160"/>
              <a:gd name="T62" fmla="*/ 327660 w 140"/>
              <a:gd name="T63" fmla="*/ 313303 h 160"/>
              <a:gd name="T64" fmla="*/ 382270 w 140"/>
              <a:gd name="T65" fmla="*/ 148044 h 160"/>
              <a:gd name="T66" fmla="*/ 430054 w 140"/>
              <a:gd name="T67" fmla="*/ 79187 h 160"/>
              <a:gd name="T68" fmla="*/ 382270 w 140"/>
              <a:gd name="T69" fmla="*/ 34429 h 160"/>
              <a:gd name="T70" fmla="*/ 382270 w 140"/>
              <a:gd name="T71" fmla="*/ 148044 h 160"/>
              <a:gd name="T72" fmla="*/ 382270 w 140"/>
              <a:gd name="T73" fmla="*/ 51643 h 160"/>
              <a:gd name="T74" fmla="*/ 385684 w 140"/>
              <a:gd name="T75" fmla="*/ 51643 h 160"/>
              <a:gd name="T76" fmla="*/ 399336 w 140"/>
              <a:gd name="T77" fmla="*/ 120501 h 160"/>
              <a:gd name="T78" fmla="*/ 382270 w 140"/>
              <a:gd name="T79" fmla="*/ 127387 h 160"/>
              <a:gd name="T80" fmla="*/ 153591 w 140"/>
              <a:gd name="T81" fmla="*/ 168702 h 160"/>
              <a:gd name="T82" fmla="*/ 180896 w 140"/>
              <a:gd name="T83" fmla="*/ 330518 h 160"/>
              <a:gd name="T84" fmla="*/ 255985 w 140"/>
              <a:gd name="T85" fmla="*/ 550863 h 160"/>
              <a:gd name="T86" fmla="*/ 303768 w 140"/>
              <a:gd name="T87" fmla="*/ 313303 h 160"/>
              <a:gd name="T88" fmla="*/ 310595 w 140"/>
              <a:gd name="T89" fmla="*/ 158373 h 160"/>
              <a:gd name="T90" fmla="*/ 238919 w 140"/>
              <a:gd name="T91" fmla="*/ 168702 h 160"/>
              <a:gd name="T92" fmla="*/ 167243 w 140"/>
              <a:gd name="T93" fmla="*/ 158373 h 160"/>
              <a:gd name="T94" fmla="*/ 177483 w 140"/>
              <a:gd name="T95" fmla="*/ 175588 h 160"/>
              <a:gd name="T96" fmla="*/ 238919 w 140"/>
              <a:gd name="T97" fmla="*/ 196245 h 160"/>
              <a:gd name="T98" fmla="*/ 300355 w 140"/>
              <a:gd name="T99" fmla="*/ 175588 h 160"/>
              <a:gd name="T100" fmla="*/ 286703 w 140"/>
              <a:gd name="T101" fmla="*/ 302975 h 160"/>
              <a:gd name="T102" fmla="*/ 259398 w 140"/>
              <a:gd name="T103" fmla="*/ 526763 h 160"/>
              <a:gd name="T104" fmla="*/ 218440 w 140"/>
              <a:gd name="T105" fmla="*/ 526763 h 160"/>
              <a:gd name="T106" fmla="*/ 191135 w 140"/>
              <a:gd name="T107" fmla="*/ 302975 h 160"/>
              <a:gd name="T108" fmla="*/ 238919 w 140"/>
              <a:gd name="T109" fmla="*/ 120501 h 160"/>
              <a:gd name="T110" fmla="*/ 238919 w 140"/>
              <a:gd name="T111" fmla="*/ 120501 h 160"/>
              <a:gd name="T112" fmla="*/ 238919 w 140"/>
              <a:gd name="T113" fmla="*/ 0 h 160"/>
              <a:gd name="T114" fmla="*/ 191135 w 140"/>
              <a:gd name="T115" fmla="*/ 48201 h 160"/>
              <a:gd name="T116" fmla="*/ 211614 w 140"/>
              <a:gd name="T117" fmla="*/ 51643 h 160"/>
              <a:gd name="T118" fmla="*/ 238919 w 140"/>
              <a:gd name="T119" fmla="*/ 20657 h 160"/>
              <a:gd name="T120" fmla="*/ 266224 w 140"/>
              <a:gd name="T121" fmla="*/ 51643 h 160"/>
              <a:gd name="T122" fmla="*/ 238919 w 140"/>
              <a:gd name="T123" fmla="*/ 99844 h 160"/>
              <a:gd name="T124" fmla="*/ 211614 w 140"/>
              <a:gd name="T125" fmla="*/ 51643 h 1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40" h="160">
                <a:moveTo>
                  <a:pt x="4" y="81"/>
                </a:moveTo>
                <a:cubicBezTo>
                  <a:pt x="5" y="87"/>
                  <a:pt x="9" y="94"/>
                  <a:pt x="10" y="95"/>
                </a:cubicBezTo>
                <a:cubicBezTo>
                  <a:pt x="10" y="97"/>
                  <a:pt x="11" y="98"/>
                  <a:pt x="11" y="100"/>
                </a:cubicBezTo>
                <a:cubicBezTo>
                  <a:pt x="16" y="154"/>
                  <a:pt x="16" y="154"/>
                  <a:pt x="16" y="154"/>
                </a:cubicBezTo>
                <a:cubicBezTo>
                  <a:pt x="17" y="158"/>
                  <a:pt x="20" y="160"/>
                  <a:pt x="23" y="160"/>
                </a:cubicBezTo>
                <a:cubicBezTo>
                  <a:pt x="32" y="160"/>
                  <a:pt x="32" y="160"/>
                  <a:pt x="32" y="160"/>
                </a:cubicBezTo>
                <a:cubicBezTo>
                  <a:pt x="36" y="160"/>
                  <a:pt x="38" y="158"/>
                  <a:pt x="39" y="154"/>
                </a:cubicBezTo>
                <a:cubicBezTo>
                  <a:pt x="44" y="100"/>
                  <a:pt x="44" y="100"/>
                  <a:pt x="44" y="100"/>
                </a:cubicBezTo>
                <a:cubicBezTo>
                  <a:pt x="44" y="98"/>
                  <a:pt x="45" y="97"/>
                  <a:pt x="46" y="95"/>
                </a:cubicBezTo>
                <a:cubicBezTo>
                  <a:pt x="46" y="93"/>
                  <a:pt x="46" y="92"/>
                  <a:pt x="44" y="91"/>
                </a:cubicBezTo>
                <a:cubicBezTo>
                  <a:pt x="43" y="90"/>
                  <a:pt x="41" y="91"/>
                  <a:pt x="40" y="93"/>
                </a:cubicBezTo>
                <a:cubicBezTo>
                  <a:pt x="39" y="95"/>
                  <a:pt x="39" y="97"/>
                  <a:pt x="38" y="100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33" y="154"/>
                  <a:pt x="33" y="154"/>
                  <a:pt x="32" y="154"/>
                </a:cubicBezTo>
                <a:cubicBezTo>
                  <a:pt x="23" y="154"/>
                  <a:pt x="23" y="154"/>
                  <a:pt x="23" y="154"/>
                </a:cubicBezTo>
                <a:cubicBezTo>
                  <a:pt x="23" y="154"/>
                  <a:pt x="22" y="154"/>
                  <a:pt x="22" y="154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7" y="97"/>
                  <a:pt x="16" y="95"/>
                  <a:pt x="15" y="92"/>
                </a:cubicBezTo>
                <a:cubicBezTo>
                  <a:pt x="15" y="92"/>
                  <a:pt x="15" y="92"/>
                  <a:pt x="15" y="92"/>
                </a:cubicBezTo>
                <a:cubicBezTo>
                  <a:pt x="15" y="92"/>
                  <a:pt x="11" y="85"/>
                  <a:pt x="9" y="80"/>
                </a:cubicBezTo>
                <a:cubicBezTo>
                  <a:pt x="8" y="74"/>
                  <a:pt x="7" y="62"/>
                  <a:pt x="9" y="60"/>
                </a:cubicBezTo>
                <a:cubicBezTo>
                  <a:pt x="10" y="59"/>
                  <a:pt x="10" y="58"/>
                  <a:pt x="11" y="58"/>
                </a:cubicBezTo>
                <a:cubicBezTo>
                  <a:pt x="14" y="56"/>
                  <a:pt x="17" y="54"/>
                  <a:pt x="19" y="53"/>
                </a:cubicBezTo>
                <a:cubicBezTo>
                  <a:pt x="25" y="62"/>
                  <a:pt x="25" y="62"/>
                  <a:pt x="25" y="62"/>
                </a:cubicBezTo>
                <a:cubicBezTo>
                  <a:pt x="26" y="63"/>
                  <a:pt x="27" y="64"/>
                  <a:pt x="28" y="64"/>
                </a:cubicBezTo>
                <a:cubicBezTo>
                  <a:pt x="28" y="64"/>
                  <a:pt x="29" y="63"/>
                  <a:pt x="30" y="62"/>
                </a:cubicBezTo>
                <a:cubicBezTo>
                  <a:pt x="38" y="51"/>
                  <a:pt x="38" y="51"/>
                  <a:pt x="38" y="51"/>
                </a:cubicBezTo>
                <a:cubicBezTo>
                  <a:pt x="39" y="50"/>
                  <a:pt x="39" y="48"/>
                  <a:pt x="37" y="47"/>
                </a:cubicBezTo>
                <a:cubicBezTo>
                  <a:pt x="36" y="46"/>
                  <a:pt x="34" y="47"/>
                  <a:pt x="33" y="48"/>
                </a:cubicBezTo>
                <a:cubicBezTo>
                  <a:pt x="28" y="56"/>
                  <a:pt x="28" y="56"/>
                  <a:pt x="28" y="56"/>
                </a:cubicBezTo>
                <a:cubicBezTo>
                  <a:pt x="22" y="48"/>
                  <a:pt x="22" y="48"/>
                  <a:pt x="22" y="48"/>
                </a:cubicBezTo>
                <a:cubicBezTo>
                  <a:pt x="21" y="47"/>
                  <a:pt x="20" y="46"/>
                  <a:pt x="18" y="47"/>
                </a:cubicBezTo>
                <a:cubicBezTo>
                  <a:pt x="18" y="47"/>
                  <a:pt x="12" y="49"/>
                  <a:pt x="8" y="53"/>
                </a:cubicBezTo>
                <a:cubicBezTo>
                  <a:pt x="6" y="54"/>
                  <a:pt x="6" y="55"/>
                  <a:pt x="4" y="56"/>
                </a:cubicBezTo>
                <a:cubicBezTo>
                  <a:pt x="0" y="60"/>
                  <a:pt x="3" y="77"/>
                  <a:pt x="4" y="81"/>
                </a:cubicBezTo>
                <a:close/>
                <a:moveTo>
                  <a:pt x="27" y="43"/>
                </a:moveTo>
                <a:cubicBezTo>
                  <a:pt x="27" y="43"/>
                  <a:pt x="27" y="43"/>
                  <a:pt x="27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43"/>
                  <a:pt x="35" y="42"/>
                  <a:pt x="37" y="39"/>
                </a:cubicBezTo>
                <a:cubicBezTo>
                  <a:pt x="42" y="34"/>
                  <a:pt x="41" y="24"/>
                  <a:pt x="41" y="23"/>
                </a:cubicBezTo>
                <a:cubicBezTo>
                  <a:pt x="41" y="13"/>
                  <a:pt x="34" y="10"/>
                  <a:pt x="28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1" y="10"/>
                  <a:pt x="14" y="13"/>
                  <a:pt x="14" y="23"/>
                </a:cubicBezTo>
                <a:cubicBezTo>
                  <a:pt x="14" y="24"/>
                  <a:pt x="13" y="34"/>
                  <a:pt x="18" y="39"/>
                </a:cubicBezTo>
                <a:cubicBezTo>
                  <a:pt x="20" y="42"/>
                  <a:pt x="23" y="43"/>
                  <a:pt x="27" y="43"/>
                </a:cubicBezTo>
                <a:close/>
                <a:moveTo>
                  <a:pt x="20" y="24"/>
                </a:moveTo>
                <a:cubicBezTo>
                  <a:pt x="20" y="24"/>
                  <a:pt x="20" y="24"/>
                  <a:pt x="20" y="24"/>
                </a:cubicBezTo>
                <a:cubicBezTo>
                  <a:pt x="20" y="17"/>
                  <a:pt x="25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30" y="15"/>
                  <a:pt x="35" y="17"/>
                  <a:pt x="35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6"/>
                  <a:pt x="35" y="32"/>
                  <a:pt x="33" y="35"/>
                </a:cubicBezTo>
                <a:cubicBezTo>
                  <a:pt x="31" y="36"/>
                  <a:pt x="30" y="37"/>
                  <a:pt x="28" y="37"/>
                </a:cubicBezTo>
                <a:cubicBezTo>
                  <a:pt x="28" y="37"/>
                  <a:pt x="28" y="37"/>
                  <a:pt x="27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5" y="37"/>
                  <a:pt x="24" y="36"/>
                  <a:pt x="22" y="35"/>
                </a:cubicBezTo>
                <a:cubicBezTo>
                  <a:pt x="20" y="32"/>
                  <a:pt x="20" y="26"/>
                  <a:pt x="20" y="24"/>
                </a:cubicBezTo>
                <a:close/>
                <a:moveTo>
                  <a:pt x="96" y="91"/>
                </a:moveTo>
                <a:cubicBezTo>
                  <a:pt x="94" y="92"/>
                  <a:pt x="94" y="93"/>
                  <a:pt x="94" y="95"/>
                </a:cubicBezTo>
                <a:cubicBezTo>
                  <a:pt x="95" y="97"/>
                  <a:pt x="96" y="98"/>
                  <a:pt x="96" y="100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2" y="158"/>
                  <a:pt x="104" y="160"/>
                  <a:pt x="108" y="160"/>
                </a:cubicBezTo>
                <a:cubicBezTo>
                  <a:pt x="117" y="160"/>
                  <a:pt x="117" y="160"/>
                  <a:pt x="117" y="160"/>
                </a:cubicBezTo>
                <a:cubicBezTo>
                  <a:pt x="120" y="160"/>
                  <a:pt x="123" y="158"/>
                  <a:pt x="123" y="154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98"/>
                  <a:pt x="130" y="97"/>
                  <a:pt x="130" y="95"/>
                </a:cubicBezTo>
                <a:cubicBezTo>
                  <a:pt x="131" y="94"/>
                  <a:pt x="135" y="87"/>
                  <a:pt x="136" y="81"/>
                </a:cubicBezTo>
                <a:cubicBezTo>
                  <a:pt x="137" y="77"/>
                  <a:pt x="140" y="60"/>
                  <a:pt x="136" y="56"/>
                </a:cubicBezTo>
                <a:cubicBezTo>
                  <a:pt x="134" y="55"/>
                  <a:pt x="134" y="54"/>
                  <a:pt x="132" y="53"/>
                </a:cubicBezTo>
                <a:cubicBezTo>
                  <a:pt x="128" y="49"/>
                  <a:pt x="122" y="47"/>
                  <a:pt x="122" y="47"/>
                </a:cubicBezTo>
                <a:cubicBezTo>
                  <a:pt x="120" y="46"/>
                  <a:pt x="119" y="47"/>
                  <a:pt x="118" y="48"/>
                </a:cubicBezTo>
                <a:cubicBezTo>
                  <a:pt x="112" y="56"/>
                  <a:pt x="112" y="56"/>
                  <a:pt x="112" y="56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6" y="47"/>
                  <a:pt x="104" y="46"/>
                  <a:pt x="103" y="47"/>
                </a:cubicBezTo>
                <a:cubicBezTo>
                  <a:pt x="101" y="48"/>
                  <a:pt x="101" y="50"/>
                  <a:pt x="102" y="51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111" y="63"/>
                  <a:pt x="111" y="64"/>
                  <a:pt x="112" y="64"/>
                </a:cubicBezTo>
                <a:cubicBezTo>
                  <a:pt x="113" y="64"/>
                  <a:pt x="114" y="63"/>
                  <a:pt x="115" y="62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3" y="54"/>
                  <a:pt x="126" y="56"/>
                  <a:pt x="129" y="58"/>
                </a:cubicBezTo>
                <a:cubicBezTo>
                  <a:pt x="130" y="58"/>
                  <a:pt x="130" y="59"/>
                  <a:pt x="131" y="60"/>
                </a:cubicBezTo>
                <a:cubicBezTo>
                  <a:pt x="132" y="62"/>
                  <a:pt x="132" y="74"/>
                  <a:pt x="131" y="80"/>
                </a:cubicBezTo>
                <a:cubicBezTo>
                  <a:pt x="129" y="85"/>
                  <a:pt x="125" y="92"/>
                  <a:pt x="125" y="92"/>
                </a:cubicBezTo>
                <a:cubicBezTo>
                  <a:pt x="125" y="92"/>
                  <a:pt x="125" y="92"/>
                  <a:pt x="125" y="93"/>
                </a:cubicBezTo>
                <a:cubicBezTo>
                  <a:pt x="124" y="95"/>
                  <a:pt x="123" y="97"/>
                  <a:pt x="123" y="100"/>
                </a:cubicBezTo>
                <a:cubicBezTo>
                  <a:pt x="118" y="154"/>
                  <a:pt x="118" y="154"/>
                  <a:pt x="118" y="154"/>
                </a:cubicBezTo>
                <a:cubicBezTo>
                  <a:pt x="117" y="154"/>
                  <a:pt x="117" y="154"/>
                  <a:pt x="117" y="154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7" y="154"/>
                  <a:pt x="107" y="154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1" y="97"/>
                  <a:pt x="101" y="95"/>
                  <a:pt x="100" y="93"/>
                </a:cubicBezTo>
                <a:cubicBezTo>
                  <a:pt x="99" y="91"/>
                  <a:pt x="97" y="90"/>
                  <a:pt x="96" y="91"/>
                </a:cubicBezTo>
                <a:close/>
                <a:moveTo>
                  <a:pt x="112" y="43"/>
                </a:moveTo>
                <a:cubicBezTo>
                  <a:pt x="112" y="43"/>
                  <a:pt x="112" y="43"/>
                  <a:pt x="112" y="43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6" y="43"/>
                  <a:pt x="120" y="42"/>
                  <a:pt x="122" y="39"/>
                </a:cubicBezTo>
                <a:cubicBezTo>
                  <a:pt x="127" y="34"/>
                  <a:pt x="126" y="24"/>
                  <a:pt x="126" y="23"/>
                </a:cubicBezTo>
                <a:cubicBezTo>
                  <a:pt x="126" y="13"/>
                  <a:pt x="119" y="10"/>
                  <a:pt x="113" y="10"/>
                </a:cubicBezTo>
                <a:cubicBezTo>
                  <a:pt x="113" y="10"/>
                  <a:pt x="112" y="10"/>
                  <a:pt x="112" y="10"/>
                </a:cubicBezTo>
                <a:cubicBezTo>
                  <a:pt x="112" y="10"/>
                  <a:pt x="112" y="10"/>
                  <a:pt x="112" y="10"/>
                </a:cubicBezTo>
                <a:cubicBezTo>
                  <a:pt x="106" y="10"/>
                  <a:pt x="99" y="13"/>
                  <a:pt x="99" y="23"/>
                </a:cubicBezTo>
                <a:cubicBezTo>
                  <a:pt x="99" y="24"/>
                  <a:pt x="98" y="34"/>
                  <a:pt x="103" y="39"/>
                </a:cubicBezTo>
                <a:cubicBezTo>
                  <a:pt x="105" y="42"/>
                  <a:pt x="108" y="43"/>
                  <a:pt x="112" y="43"/>
                </a:cubicBezTo>
                <a:close/>
                <a:moveTo>
                  <a:pt x="105" y="24"/>
                </a:moveTo>
                <a:cubicBezTo>
                  <a:pt x="105" y="24"/>
                  <a:pt x="105" y="24"/>
                  <a:pt x="105" y="24"/>
                </a:cubicBezTo>
                <a:cubicBezTo>
                  <a:pt x="105" y="17"/>
                  <a:pt x="109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5" y="15"/>
                  <a:pt x="120" y="17"/>
                  <a:pt x="120" y="24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0" y="26"/>
                  <a:pt x="120" y="32"/>
                  <a:pt x="117" y="35"/>
                </a:cubicBezTo>
                <a:cubicBezTo>
                  <a:pt x="116" y="36"/>
                  <a:pt x="115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0" y="37"/>
                  <a:pt x="108" y="36"/>
                  <a:pt x="107" y="35"/>
                </a:cubicBezTo>
                <a:cubicBezTo>
                  <a:pt x="104" y="32"/>
                  <a:pt x="104" y="26"/>
                  <a:pt x="105" y="24"/>
                </a:cubicBezTo>
                <a:close/>
                <a:moveTo>
                  <a:pt x="45" y="49"/>
                </a:moveTo>
                <a:cubicBezTo>
                  <a:pt x="41" y="54"/>
                  <a:pt x="43" y="72"/>
                  <a:pt x="45" y="76"/>
                </a:cubicBezTo>
                <a:cubicBezTo>
                  <a:pt x="46" y="82"/>
                  <a:pt x="50" y="90"/>
                  <a:pt x="51" y="91"/>
                </a:cubicBezTo>
                <a:cubicBezTo>
                  <a:pt x="52" y="93"/>
                  <a:pt x="52" y="94"/>
                  <a:pt x="53" y="96"/>
                </a:cubicBezTo>
                <a:cubicBezTo>
                  <a:pt x="58" y="154"/>
                  <a:pt x="58" y="154"/>
                  <a:pt x="58" y="154"/>
                </a:cubicBezTo>
                <a:cubicBezTo>
                  <a:pt x="59" y="157"/>
                  <a:pt x="62" y="160"/>
                  <a:pt x="65" y="160"/>
                </a:cubicBezTo>
                <a:cubicBezTo>
                  <a:pt x="75" y="160"/>
                  <a:pt x="75" y="160"/>
                  <a:pt x="75" y="160"/>
                </a:cubicBezTo>
                <a:cubicBezTo>
                  <a:pt x="78" y="160"/>
                  <a:pt x="81" y="157"/>
                  <a:pt x="82" y="154"/>
                </a:cubicBezTo>
                <a:cubicBezTo>
                  <a:pt x="88" y="96"/>
                  <a:pt x="88" y="96"/>
                  <a:pt x="88" y="96"/>
                </a:cubicBezTo>
                <a:cubicBezTo>
                  <a:pt x="88" y="94"/>
                  <a:pt x="88" y="93"/>
                  <a:pt x="89" y="91"/>
                </a:cubicBezTo>
                <a:cubicBezTo>
                  <a:pt x="90" y="90"/>
                  <a:pt x="94" y="82"/>
                  <a:pt x="95" y="76"/>
                </a:cubicBezTo>
                <a:cubicBezTo>
                  <a:pt x="97" y="72"/>
                  <a:pt x="99" y="54"/>
                  <a:pt x="95" y="49"/>
                </a:cubicBezTo>
                <a:cubicBezTo>
                  <a:pt x="93" y="48"/>
                  <a:pt x="93" y="47"/>
                  <a:pt x="91" y="46"/>
                </a:cubicBezTo>
                <a:cubicBezTo>
                  <a:pt x="86" y="42"/>
                  <a:pt x="80" y="40"/>
                  <a:pt x="80" y="40"/>
                </a:cubicBezTo>
                <a:cubicBezTo>
                  <a:pt x="78" y="39"/>
                  <a:pt x="77" y="40"/>
                  <a:pt x="76" y="41"/>
                </a:cubicBezTo>
                <a:cubicBezTo>
                  <a:pt x="70" y="49"/>
                  <a:pt x="70" y="49"/>
                  <a:pt x="70" y="49"/>
                </a:cubicBezTo>
                <a:cubicBezTo>
                  <a:pt x="64" y="41"/>
                  <a:pt x="64" y="41"/>
                  <a:pt x="64" y="41"/>
                </a:cubicBezTo>
                <a:cubicBezTo>
                  <a:pt x="63" y="40"/>
                  <a:pt x="62" y="39"/>
                  <a:pt x="60" y="40"/>
                </a:cubicBezTo>
                <a:cubicBezTo>
                  <a:pt x="60" y="40"/>
                  <a:pt x="54" y="42"/>
                  <a:pt x="49" y="46"/>
                </a:cubicBezTo>
                <a:cubicBezTo>
                  <a:pt x="47" y="47"/>
                  <a:pt x="47" y="48"/>
                  <a:pt x="45" y="49"/>
                </a:cubicBezTo>
                <a:close/>
                <a:moveTo>
                  <a:pt x="50" y="53"/>
                </a:moveTo>
                <a:cubicBezTo>
                  <a:pt x="51" y="52"/>
                  <a:pt x="51" y="52"/>
                  <a:pt x="52" y="51"/>
                </a:cubicBezTo>
                <a:cubicBezTo>
                  <a:pt x="55" y="49"/>
                  <a:pt x="58" y="47"/>
                  <a:pt x="60" y="4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7"/>
                  <a:pt x="70" y="57"/>
                </a:cubicBezTo>
                <a:cubicBezTo>
                  <a:pt x="71" y="57"/>
                  <a:pt x="72" y="57"/>
                  <a:pt x="72" y="56"/>
                </a:cubicBezTo>
                <a:cubicBezTo>
                  <a:pt x="79" y="46"/>
                  <a:pt x="79" y="46"/>
                  <a:pt x="79" y="46"/>
                </a:cubicBezTo>
                <a:cubicBezTo>
                  <a:pt x="82" y="47"/>
                  <a:pt x="85" y="49"/>
                  <a:pt x="88" y="51"/>
                </a:cubicBezTo>
                <a:cubicBezTo>
                  <a:pt x="89" y="52"/>
                  <a:pt x="89" y="52"/>
                  <a:pt x="90" y="53"/>
                </a:cubicBezTo>
                <a:cubicBezTo>
                  <a:pt x="92" y="56"/>
                  <a:pt x="91" y="69"/>
                  <a:pt x="90" y="75"/>
                </a:cubicBezTo>
                <a:cubicBezTo>
                  <a:pt x="88" y="80"/>
                  <a:pt x="84" y="88"/>
                  <a:pt x="84" y="88"/>
                </a:cubicBezTo>
                <a:cubicBezTo>
                  <a:pt x="84" y="88"/>
                  <a:pt x="84" y="88"/>
                  <a:pt x="83" y="88"/>
                </a:cubicBezTo>
                <a:cubicBezTo>
                  <a:pt x="82" y="91"/>
                  <a:pt x="82" y="93"/>
                  <a:pt x="82" y="96"/>
                </a:cubicBezTo>
                <a:cubicBezTo>
                  <a:pt x="76" y="153"/>
                  <a:pt x="76" y="153"/>
                  <a:pt x="76" y="153"/>
                </a:cubicBezTo>
                <a:cubicBezTo>
                  <a:pt x="76" y="154"/>
                  <a:pt x="75" y="154"/>
                  <a:pt x="75" y="154"/>
                </a:cubicBezTo>
                <a:cubicBezTo>
                  <a:pt x="65" y="154"/>
                  <a:pt x="65" y="154"/>
                  <a:pt x="65" y="154"/>
                </a:cubicBezTo>
                <a:cubicBezTo>
                  <a:pt x="65" y="154"/>
                  <a:pt x="64" y="154"/>
                  <a:pt x="64" y="153"/>
                </a:cubicBezTo>
                <a:cubicBezTo>
                  <a:pt x="58" y="96"/>
                  <a:pt x="58" y="96"/>
                  <a:pt x="58" y="96"/>
                </a:cubicBezTo>
                <a:cubicBezTo>
                  <a:pt x="58" y="93"/>
                  <a:pt x="57" y="91"/>
                  <a:pt x="56" y="88"/>
                </a:cubicBezTo>
                <a:cubicBezTo>
                  <a:pt x="56" y="88"/>
                  <a:pt x="56" y="88"/>
                  <a:pt x="56" y="88"/>
                </a:cubicBezTo>
                <a:cubicBezTo>
                  <a:pt x="56" y="88"/>
                  <a:pt x="52" y="80"/>
                  <a:pt x="50" y="75"/>
                </a:cubicBezTo>
                <a:cubicBezTo>
                  <a:pt x="49" y="69"/>
                  <a:pt x="48" y="56"/>
                  <a:pt x="50" y="53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4" y="35"/>
                  <a:pt x="78" y="34"/>
                  <a:pt x="80" y="31"/>
                </a:cubicBezTo>
                <a:cubicBezTo>
                  <a:pt x="85" y="25"/>
                  <a:pt x="84" y="16"/>
                  <a:pt x="84" y="14"/>
                </a:cubicBezTo>
                <a:cubicBezTo>
                  <a:pt x="84" y="4"/>
                  <a:pt x="76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4" y="0"/>
                  <a:pt x="56" y="4"/>
                  <a:pt x="56" y="14"/>
                </a:cubicBezTo>
                <a:cubicBezTo>
                  <a:pt x="56" y="16"/>
                  <a:pt x="55" y="25"/>
                  <a:pt x="60" y="31"/>
                </a:cubicBezTo>
                <a:cubicBezTo>
                  <a:pt x="62" y="34"/>
                  <a:pt x="66" y="35"/>
                  <a:pt x="70" y="35"/>
                </a:cubicBezTo>
                <a:close/>
                <a:moveTo>
                  <a:pt x="62" y="15"/>
                </a:moveTo>
                <a:cubicBezTo>
                  <a:pt x="62" y="15"/>
                  <a:pt x="62" y="15"/>
                  <a:pt x="62" y="15"/>
                </a:cubicBezTo>
                <a:cubicBezTo>
                  <a:pt x="62" y="7"/>
                  <a:pt x="67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3" y="6"/>
                  <a:pt x="78" y="7"/>
                  <a:pt x="78" y="15"/>
                </a:cubicBezTo>
                <a:cubicBezTo>
                  <a:pt x="78" y="15"/>
                  <a:pt x="78" y="15"/>
                  <a:pt x="78" y="15"/>
                </a:cubicBezTo>
                <a:cubicBezTo>
                  <a:pt x="79" y="17"/>
                  <a:pt x="79" y="24"/>
                  <a:pt x="76" y="27"/>
                </a:cubicBezTo>
                <a:cubicBezTo>
                  <a:pt x="74" y="29"/>
                  <a:pt x="72" y="29"/>
                  <a:pt x="70" y="29"/>
                </a:cubicBezTo>
                <a:cubicBezTo>
                  <a:pt x="70" y="29"/>
                  <a:pt x="70" y="29"/>
                  <a:pt x="70" y="29"/>
                </a:cubicBezTo>
                <a:cubicBezTo>
                  <a:pt x="68" y="29"/>
                  <a:pt x="66" y="29"/>
                  <a:pt x="64" y="27"/>
                </a:cubicBezTo>
                <a:cubicBezTo>
                  <a:pt x="61" y="24"/>
                  <a:pt x="61" y="17"/>
                  <a:pt x="62" y="1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cxnSp>
        <p:nvCxnSpPr>
          <p:cNvPr id="75" name="Прямая со стрелкой 74"/>
          <p:cNvCxnSpPr/>
          <p:nvPr/>
        </p:nvCxnSpPr>
        <p:spPr>
          <a:xfrm flipH="1">
            <a:off x="7386159" y="1504395"/>
            <a:ext cx="1481494" cy="0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10663320" y="2228850"/>
            <a:ext cx="0" cy="583499"/>
          </a:xfrm>
          <a:prstGeom prst="line">
            <a:avLst/>
          </a:prstGeom>
          <a:ln w="19050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H="1">
            <a:off x="7456708" y="5573713"/>
            <a:ext cx="1340395" cy="0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10676572" y="4717685"/>
            <a:ext cx="0" cy="516916"/>
          </a:xfrm>
          <a:prstGeom prst="line">
            <a:avLst/>
          </a:prstGeom>
          <a:ln w="19050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2836144" y="2937721"/>
            <a:ext cx="1619783" cy="171206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Порядок </a:t>
            </a:r>
          </a:p>
          <a:p>
            <a:pPr algn="ctr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взаимодействия</a:t>
            </a:r>
          </a:p>
          <a:p>
            <a:pPr algn="ctr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комиссий </a:t>
            </a:r>
          </a:p>
          <a:p>
            <a:pPr algn="ctr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необходимо прописать </a:t>
            </a:r>
            <a:b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порядке проведения инвентаризации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4" name="Freeform 824">
            <a:extLst>
              <a:ext uri="{FF2B5EF4-FFF2-40B4-BE49-F238E27FC236}">
                <a16:creationId xmlns="" xmlns:a16="http://schemas.microsoft.com/office/drawing/2014/main" id="{9E9E7577-4D6F-49D0-88F2-5EDD7BCBCA1E}"/>
              </a:ext>
            </a:extLst>
          </p:cNvPr>
          <p:cNvSpPr>
            <a:spLocks noEditPoints="1"/>
          </p:cNvSpPr>
          <p:nvPr/>
        </p:nvSpPr>
        <p:spPr bwMode="auto">
          <a:xfrm>
            <a:off x="1212641" y="3123184"/>
            <a:ext cx="544214" cy="627380"/>
          </a:xfrm>
          <a:custGeom>
            <a:avLst/>
            <a:gdLst>
              <a:gd name="T0" fmla="*/ 37544 w 140"/>
              <a:gd name="T1" fmla="*/ 344289 h 160"/>
              <a:gd name="T2" fmla="*/ 109220 w 140"/>
              <a:gd name="T3" fmla="*/ 550863 h 160"/>
              <a:gd name="T4" fmla="*/ 157004 w 140"/>
              <a:gd name="T5" fmla="*/ 327075 h 160"/>
              <a:gd name="T6" fmla="*/ 129699 w 140"/>
              <a:gd name="T7" fmla="*/ 344289 h 160"/>
              <a:gd name="T8" fmla="*/ 78502 w 140"/>
              <a:gd name="T9" fmla="*/ 530206 h 160"/>
              <a:gd name="T10" fmla="*/ 51197 w 140"/>
              <a:gd name="T11" fmla="*/ 316746 h 160"/>
              <a:gd name="T12" fmla="*/ 30718 w 140"/>
              <a:gd name="T13" fmla="*/ 206574 h 160"/>
              <a:gd name="T14" fmla="*/ 85328 w 140"/>
              <a:gd name="T15" fmla="*/ 213459 h 160"/>
              <a:gd name="T16" fmla="*/ 129699 w 140"/>
              <a:gd name="T17" fmla="*/ 175588 h 160"/>
              <a:gd name="T18" fmla="*/ 95568 w 140"/>
              <a:gd name="T19" fmla="*/ 192802 h 160"/>
              <a:gd name="T20" fmla="*/ 27305 w 140"/>
              <a:gd name="T21" fmla="*/ 182473 h 160"/>
              <a:gd name="T22" fmla="*/ 92154 w 140"/>
              <a:gd name="T23" fmla="*/ 148044 h 160"/>
              <a:gd name="T24" fmla="*/ 95568 w 140"/>
              <a:gd name="T25" fmla="*/ 148044 h 160"/>
              <a:gd name="T26" fmla="*/ 95568 w 140"/>
              <a:gd name="T27" fmla="*/ 34429 h 160"/>
              <a:gd name="T28" fmla="*/ 47784 w 140"/>
              <a:gd name="T29" fmla="*/ 79187 h 160"/>
              <a:gd name="T30" fmla="*/ 68263 w 140"/>
              <a:gd name="T31" fmla="*/ 82629 h 160"/>
              <a:gd name="T32" fmla="*/ 92154 w 140"/>
              <a:gd name="T33" fmla="*/ 51643 h 160"/>
              <a:gd name="T34" fmla="*/ 119460 w 140"/>
              <a:gd name="T35" fmla="*/ 82629 h 160"/>
              <a:gd name="T36" fmla="*/ 95568 w 140"/>
              <a:gd name="T37" fmla="*/ 127387 h 160"/>
              <a:gd name="T38" fmla="*/ 75089 w 140"/>
              <a:gd name="T39" fmla="*/ 120501 h 160"/>
              <a:gd name="T40" fmla="*/ 320834 w 140"/>
              <a:gd name="T41" fmla="*/ 327075 h 160"/>
              <a:gd name="T42" fmla="*/ 368618 w 140"/>
              <a:gd name="T43" fmla="*/ 550863 h 160"/>
              <a:gd name="T44" fmla="*/ 440294 w 140"/>
              <a:gd name="T45" fmla="*/ 344289 h 160"/>
              <a:gd name="T46" fmla="*/ 464185 w 140"/>
              <a:gd name="T47" fmla="*/ 192802 h 160"/>
              <a:gd name="T48" fmla="*/ 402749 w 140"/>
              <a:gd name="T49" fmla="*/ 165259 h 160"/>
              <a:gd name="T50" fmla="*/ 351552 w 140"/>
              <a:gd name="T51" fmla="*/ 161816 h 160"/>
              <a:gd name="T52" fmla="*/ 382270 w 140"/>
              <a:gd name="T53" fmla="*/ 220345 h 160"/>
              <a:gd name="T54" fmla="*/ 440294 w 140"/>
              <a:gd name="T55" fmla="*/ 199688 h 160"/>
              <a:gd name="T56" fmla="*/ 426641 w 140"/>
              <a:gd name="T57" fmla="*/ 316746 h 160"/>
              <a:gd name="T58" fmla="*/ 402749 w 140"/>
              <a:gd name="T59" fmla="*/ 530206 h 160"/>
              <a:gd name="T60" fmla="*/ 365205 w 140"/>
              <a:gd name="T61" fmla="*/ 530206 h 160"/>
              <a:gd name="T62" fmla="*/ 327660 w 140"/>
              <a:gd name="T63" fmla="*/ 313303 h 160"/>
              <a:gd name="T64" fmla="*/ 382270 w 140"/>
              <a:gd name="T65" fmla="*/ 148044 h 160"/>
              <a:gd name="T66" fmla="*/ 430054 w 140"/>
              <a:gd name="T67" fmla="*/ 79187 h 160"/>
              <a:gd name="T68" fmla="*/ 382270 w 140"/>
              <a:gd name="T69" fmla="*/ 34429 h 160"/>
              <a:gd name="T70" fmla="*/ 382270 w 140"/>
              <a:gd name="T71" fmla="*/ 148044 h 160"/>
              <a:gd name="T72" fmla="*/ 382270 w 140"/>
              <a:gd name="T73" fmla="*/ 51643 h 160"/>
              <a:gd name="T74" fmla="*/ 385684 w 140"/>
              <a:gd name="T75" fmla="*/ 51643 h 160"/>
              <a:gd name="T76" fmla="*/ 399336 w 140"/>
              <a:gd name="T77" fmla="*/ 120501 h 160"/>
              <a:gd name="T78" fmla="*/ 382270 w 140"/>
              <a:gd name="T79" fmla="*/ 127387 h 160"/>
              <a:gd name="T80" fmla="*/ 153591 w 140"/>
              <a:gd name="T81" fmla="*/ 168702 h 160"/>
              <a:gd name="T82" fmla="*/ 180896 w 140"/>
              <a:gd name="T83" fmla="*/ 330518 h 160"/>
              <a:gd name="T84" fmla="*/ 255985 w 140"/>
              <a:gd name="T85" fmla="*/ 550863 h 160"/>
              <a:gd name="T86" fmla="*/ 303768 w 140"/>
              <a:gd name="T87" fmla="*/ 313303 h 160"/>
              <a:gd name="T88" fmla="*/ 310595 w 140"/>
              <a:gd name="T89" fmla="*/ 158373 h 160"/>
              <a:gd name="T90" fmla="*/ 238919 w 140"/>
              <a:gd name="T91" fmla="*/ 168702 h 160"/>
              <a:gd name="T92" fmla="*/ 167243 w 140"/>
              <a:gd name="T93" fmla="*/ 158373 h 160"/>
              <a:gd name="T94" fmla="*/ 177483 w 140"/>
              <a:gd name="T95" fmla="*/ 175588 h 160"/>
              <a:gd name="T96" fmla="*/ 238919 w 140"/>
              <a:gd name="T97" fmla="*/ 196245 h 160"/>
              <a:gd name="T98" fmla="*/ 300355 w 140"/>
              <a:gd name="T99" fmla="*/ 175588 h 160"/>
              <a:gd name="T100" fmla="*/ 286703 w 140"/>
              <a:gd name="T101" fmla="*/ 302975 h 160"/>
              <a:gd name="T102" fmla="*/ 259398 w 140"/>
              <a:gd name="T103" fmla="*/ 526763 h 160"/>
              <a:gd name="T104" fmla="*/ 218440 w 140"/>
              <a:gd name="T105" fmla="*/ 526763 h 160"/>
              <a:gd name="T106" fmla="*/ 191135 w 140"/>
              <a:gd name="T107" fmla="*/ 302975 h 160"/>
              <a:gd name="T108" fmla="*/ 238919 w 140"/>
              <a:gd name="T109" fmla="*/ 120501 h 160"/>
              <a:gd name="T110" fmla="*/ 238919 w 140"/>
              <a:gd name="T111" fmla="*/ 120501 h 160"/>
              <a:gd name="T112" fmla="*/ 238919 w 140"/>
              <a:gd name="T113" fmla="*/ 0 h 160"/>
              <a:gd name="T114" fmla="*/ 191135 w 140"/>
              <a:gd name="T115" fmla="*/ 48201 h 160"/>
              <a:gd name="T116" fmla="*/ 211614 w 140"/>
              <a:gd name="T117" fmla="*/ 51643 h 160"/>
              <a:gd name="T118" fmla="*/ 238919 w 140"/>
              <a:gd name="T119" fmla="*/ 20657 h 160"/>
              <a:gd name="T120" fmla="*/ 266224 w 140"/>
              <a:gd name="T121" fmla="*/ 51643 h 160"/>
              <a:gd name="T122" fmla="*/ 238919 w 140"/>
              <a:gd name="T123" fmla="*/ 99844 h 160"/>
              <a:gd name="T124" fmla="*/ 211614 w 140"/>
              <a:gd name="T125" fmla="*/ 51643 h 1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40" h="160">
                <a:moveTo>
                  <a:pt x="4" y="81"/>
                </a:moveTo>
                <a:cubicBezTo>
                  <a:pt x="5" y="87"/>
                  <a:pt x="9" y="94"/>
                  <a:pt x="10" y="95"/>
                </a:cubicBezTo>
                <a:cubicBezTo>
                  <a:pt x="10" y="97"/>
                  <a:pt x="11" y="98"/>
                  <a:pt x="11" y="100"/>
                </a:cubicBezTo>
                <a:cubicBezTo>
                  <a:pt x="16" y="154"/>
                  <a:pt x="16" y="154"/>
                  <a:pt x="16" y="154"/>
                </a:cubicBezTo>
                <a:cubicBezTo>
                  <a:pt x="17" y="158"/>
                  <a:pt x="20" y="160"/>
                  <a:pt x="23" y="160"/>
                </a:cubicBezTo>
                <a:cubicBezTo>
                  <a:pt x="32" y="160"/>
                  <a:pt x="32" y="160"/>
                  <a:pt x="32" y="160"/>
                </a:cubicBezTo>
                <a:cubicBezTo>
                  <a:pt x="36" y="160"/>
                  <a:pt x="38" y="158"/>
                  <a:pt x="39" y="154"/>
                </a:cubicBezTo>
                <a:cubicBezTo>
                  <a:pt x="44" y="100"/>
                  <a:pt x="44" y="100"/>
                  <a:pt x="44" y="100"/>
                </a:cubicBezTo>
                <a:cubicBezTo>
                  <a:pt x="44" y="98"/>
                  <a:pt x="45" y="97"/>
                  <a:pt x="46" y="95"/>
                </a:cubicBezTo>
                <a:cubicBezTo>
                  <a:pt x="46" y="93"/>
                  <a:pt x="46" y="92"/>
                  <a:pt x="44" y="91"/>
                </a:cubicBezTo>
                <a:cubicBezTo>
                  <a:pt x="43" y="90"/>
                  <a:pt x="41" y="91"/>
                  <a:pt x="40" y="93"/>
                </a:cubicBezTo>
                <a:cubicBezTo>
                  <a:pt x="39" y="95"/>
                  <a:pt x="39" y="97"/>
                  <a:pt x="38" y="100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33" y="154"/>
                  <a:pt x="33" y="154"/>
                  <a:pt x="32" y="154"/>
                </a:cubicBezTo>
                <a:cubicBezTo>
                  <a:pt x="23" y="154"/>
                  <a:pt x="23" y="154"/>
                  <a:pt x="23" y="154"/>
                </a:cubicBezTo>
                <a:cubicBezTo>
                  <a:pt x="23" y="154"/>
                  <a:pt x="22" y="154"/>
                  <a:pt x="22" y="154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7" y="97"/>
                  <a:pt x="16" y="95"/>
                  <a:pt x="15" y="92"/>
                </a:cubicBezTo>
                <a:cubicBezTo>
                  <a:pt x="15" y="92"/>
                  <a:pt x="15" y="92"/>
                  <a:pt x="15" y="92"/>
                </a:cubicBezTo>
                <a:cubicBezTo>
                  <a:pt x="15" y="92"/>
                  <a:pt x="11" y="85"/>
                  <a:pt x="9" y="80"/>
                </a:cubicBezTo>
                <a:cubicBezTo>
                  <a:pt x="8" y="74"/>
                  <a:pt x="7" y="62"/>
                  <a:pt x="9" y="60"/>
                </a:cubicBezTo>
                <a:cubicBezTo>
                  <a:pt x="10" y="59"/>
                  <a:pt x="10" y="58"/>
                  <a:pt x="11" y="58"/>
                </a:cubicBezTo>
                <a:cubicBezTo>
                  <a:pt x="14" y="56"/>
                  <a:pt x="17" y="54"/>
                  <a:pt x="19" y="53"/>
                </a:cubicBezTo>
                <a:cubicBezTo>
                  <a:pt x="25" y="62"/>
                  <a:pt x="25" y="62"/>
                  <a:pt x="25" y="62"/>
                </a:cubicBezTo>
                <a:cubicBezTo>
                  <a:pt x="26" y="63"/>
                  <a:pt x="27" y="64"/>
                  <a:pt x="28" y="64"/>
                </a:cubicBezTo>
                <a:cubicBezTo>
                  <a:pt x="28" y="64"/>
                  <a:pt x="29" y="63"/>
                  <a:pt x="30" y="62"/>
                </a:cubicBezTo>
                <a:cubicBezTo>
                  <a:pt x="38" y="51"/>
                  <a:pt x="38" y="51"/>
                  <a:pt x="38" y="51"/>
                </a:cubicBezTo>
                <a:cubicBezTo>
                  <a:pt x="39" y="50"/>
                  <a:pt x="39" y="48"/>
                  <a:pt x="37" y="47"/>
                </a:cubicBezTo>
                <a:cubicBezTo>
                  <a:pt x="36" y="46"/>
                  <a:pt x="34" y="47"/>
                  <a:pt x="33" y="48"/>
                </a:cubicBezTo>
                <a:cubicBezTo>
                  <a:pt x="28" y="56"/>
                  <a:pt x="28" y="56"/>
                  <a:pt x="28" y="56"/>
                </a:cubicBezTo>
                <a:cubicBezTo>
                  <a:pt x="22" y="48"/>
                  <a:pt x="22" y="48"/>
                  <a:pt x="22" y="48"/>
                </a:cubicBezTo>
                <a:cubicBezTo>
                  <a:pt x="21" y="47"/>
                  <a:pt x="20" y="46"/>
                  <a:pt x="18" y="47"/>
                </a:cubicBezTo>
                <a:cubicBezTo>
                  <a:pt x="18" y="47"/>
                  <a:pt x="12" y="49"/>
                  <a:pt x="8" y="53"/>
                </a:cubicBezTo>
                <a:cubicBezTo>
                  <a:pt x="6" y="54"/>
                  <a:pt x="6" y="55"/>
                  <a:pt x="4" y="56"/>
                </a:cubicBezTo>
                <a:cubicBezTo>
                  <a:pt x="0" y="60"/>
                  <a:pt x="3" y="77"/>
                  <a:pt x="4" y="81"/>
                </a:cubicBezTo>
                <a:close/>
                <a:moveTo>
                  <a:pt x="27" y="43"/>
                </a:moveTo>
                <a:cubicBezTo>
                  <a:pt x="27" y="43"/>
                  <a:pt x="27" y="43"/>
                  <a:pt x="27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43"/>
                  <a:pt x="35" y="42"/>
                  <a:pt x="37" y="39"/>
                </a:cubicBezTo>
                <a:cubicBezTo>
                  <a:pt x="42" y="34"/>
                  <a:pt x="41" y="24"/>
                  <a:pt x="41" y="23"/>
                </a:cubicBezTo>
                <a:cubicBezTo>
                  <a:pt x="41" y="13"/>
                  <a:pt x="34" y="10"/>
                  <a:pt x="28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1" y="10"/>
                  <a:pt x="14" y="13"/>
                  <a:pt x="14" y="23"/>
                </a:cubicBezTo>
                <a:cubicBezTo>
                  <a:pt x="14" y="24"/>
                  <a:pt x="13" y="34"/>
                  <a:pt x="18" y="39"/>
                </a:cubicBezTo>
                <a:cubicBezTo>
                  <a:pt x="20" y="42"/>
                  <a:pt x="23" y="43"/>
                  <a:pt x="27" y="43"/>
                </a:cubicBezTo>
                <a:close/>
                <a:moveTo>
                  <a:pt x="20" y="24"/>
                </a:moveTo>
                <a:cubicBezTo>
                  <a:pt x="20" y="24"/>
                  <a:pt x="20" y="24"/>
                  <a:pt x="20" y="24"/>
                </a:cubicBezTo>
                <a:cubicBezTo>
                  <a:pt x="20" y="17"/>
                  <a:pt x="25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30" y="15"/>
                  <a:pt x="35" y="17"/>
                  <a:pt x="35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6"/>
                  <a:pt x="35" y="32"/>
                  <a:pt x="33" y="35"/>
                </a:cubicBezTo>
                <a:cubicBezTo>
                  <a:pt x="31" y="36"/>
                  <a:pt x="30" y="37"/>
                  <a:pt x="28" y="37"/>
                </a:cubicBezTo>
                <a:cubicBezTo>
                  <a:pt x="28" y="37"/>
                  <a:pt x="28" y="37"/>
                  <a:pt x="27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5" y="37"/>
                  <a:pt x="24" y="36"/>
                  <a:pt x="22" y="35"/>
                </a:cubicBezTo>
                <a:cubicBezTo>
                  <a:pt x="20" y="32"/>
                  <a:pt x="20" y="26"/>
                  <a:pt x="20" y="24"/>
                </a:cubicBezTo>
                <a:close/>
                <a:moveTo>
                  <a:pt x="96" y="91"/>
                </a:moveTo>
                <a:cubicBezTo>
                  <a:pt x="94" y="92"/>
                  <a:pt x="94" y="93"/>
                  <a:pt x="94" y="95"/>
                </a:cubicBezTo>
                <a:cubicBezTo>
                  <a:pt x="95" y="97"/>
                  <a:pt x="96" y="98"/>
                  <a:pt x="96" y="100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2" y="158"/>
                  <a:pt x="104" y="160"/>
                  <a:pt x="108" y="160"/>
                </a:cubicBezTo>
                <a:cubicBezTo>
                  <a:pt x="117" y="160"/>
                  <a:pt x="117" y="160"/>
                  <a:pt x="117" y="160"/>
                </a:cubicBezTo>
                <a:cubicBezTo>
                  <a:pt x="120" y="160"/>
                  <a:pt x="123" y="158"/>
                  <a:pt x="123" y="154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98"/>
                  <a:pt x="130" y="97"/>
                  <a:pt x="130" y="95"/>
                </a:cubicBezTo>
                <a:cubicBezTo>
                  <a:pt x="131" y="94"/>
                  <a:pt x="135" y="87"/>
                  <a:pt x="136" y="81"/>
                </a:cubicBezTo>
                <a:cubicBezTo>
                  <a:pt x="137" y="77"/>
                  <a:pt x="140" y="60"/>
                  <a:pt x="136" y="56"/>
                </a:cubicBezTo>
                <a:cubicBezTo>
                  <a:pt x="134" y="55"/>
                  <a:pt x="134" y="54"/>
                  <a:pt x="132" y="53"/>
                </a:cubicBezTo>
                <a:cubicBezTo>
                  <a:pt x="128" y="49"/>
                  <a:pt x="122" y="47"/>
                  <a:pt x="122" y="47"/>
                </a:cubicBezTo>
                <a:cubicBezTo>
                  <a:pt x="120" y="46"/>
                  <a:pt x="119" y="47"/>
                  <a:pt x="118" y="48"/>
                </a:cubicBezTo>
                <a:cubicBezTo>
                  <a:pt x="112" y="56"/>
                  <a:pt x="112" y="56"/>
                  <a:pt x="112" y="56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6" y="47"/>
                  <a:pt x="104" y="46"/>
                  <a:pt x="103" y="47"/>
                </a:cubicBezTo>
                <a:cubicBezTo>
                  <a:pt x="101" y="48"/>
                  <a:pt x="101" y="50"/>
                  <a:pt x="102" y="51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111" y="63"/>
                  <a:pt x="111" y="64"/>
                  <a:pt x="112" y="64"/>
                </a:cubicBezTo>
                <a:cubicBezTo>
                  <a:pt x="113" y="64"/>
                  <a:pt x="114" y="63"/>
                  <a:pt x="115" y="62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3" y="54"/>
                  <a:pt x="126" y="56"/>
                  <a:pt x="129" y="58"/>
                </a:cubicBezTo>
                <a:cubicBezTo>
                  <a:pt x="130" y="58"/>
                  <a:pt x="130" y="59"/>
                  <a:pt x="131" y="60"/>
                </a:cubicBezTo>
                <a:cubicBezTo>
                  <a:pt x="132" y="62"/>
                  <a:pt x="132" y="74"/>
                  <a:pt x="131" y="80"/>
                </a:cubicBezTo>
                <a:cubicBezTo>
                  <a:pt x="129" y="85"/>
                  <a:pt x="125" y="92"/>
                  <a:pt x="125" y="92"/>
                </a:cubicBezTo>
                <a:cubicBezTo>
                  <a:pt x="125" y="92"/>
                  <a:pt x="125" y="92"/>
                  <a:pt x="125" y="93"/>
                </a:cubicBezTo>
                <a:cubicBezTo>
                  <a:pt x="124" y="95"/>
                  <a:pt x="123" y="97"/>
                  <a:pt x="123" y="100"/>
                </a:cubicBezTo>
                <a:cubicBezTo>
                  <a:pt x="118" y="154"/>
                  <a:pt x="118" y="154"/>
                  <a:pt x="118" y="154"/>
                </a:cubicBezTo>
                <a:cubicBezTo>
                  <a:pt x="117" y="154"/>
                  <a:pt x="117" y="154"/>
                  <a:pt x="117" y="154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7" y="154"/>
                  <a:pt x="107" y="154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1" y="97"/>
                  <a:pt x="101" y="95"/>
                  <a:pt x="100" y="93"/>
                </a:cubicBezTo>
                <a:cubicBezTo>
                  <a:pt x="99" y="91"/>
                  <a:pt x="97" y="90"/>
                  <a:pt x="96" y="91"/>
                </a:cubicBezTo>
                <a:close/>
                <a:moveTo>
                  <a:pt x="112" y="43"/>
                </a:moveTo>
                <a:cubicBezTo>
                  <a:pt x="112" y="43"/>
                  <a:pt x="112" y="43"/>
                  <a:pt x="112" y="43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6" y="43"/>
                  <a:pt x="120" y="42"/>
                  <a:pt x="122" y="39"/>
                </a:cubicBezTo>
                <a:cubicBezTo>
                  <a:pt x="127" y="34"/>
                  <a:pt x="126" y="24"/>
                  <a:pt x="126" y="23"/>
                </a:cubicBezTo>
                <a:cubicBezTo>
                  <a:pt x="126" y="13"/>
                  <a:pt x="119" y="10"/>
                  <a:pt x="113" y="10"/>
                </a:cubicBezTo>
                <a:cubicBezTo>
                  <a:pt x="113" y="10"/>
                  <a:pt x="112" y="10"/>
                  <a:pt x="112" y="10"/>
                </a:cubicBezTo>
                <a:cubicBezTo>
                  <a:pt x="112" y="10"/>
                  <a:pt x="112" y="10"/>
                  <a:pt x="112" y="10"/>
                </a:cubicBezTo>
                <a:cubicBezTo>
                  <a:pt x="106" y="10"/>
                  <a:pt x="99" y="13"/>
                  <a:pt x="99" y="23"/>
                </a:cubicBezTo>
                <a:cubicBezTo>
                  <a:pt x="99" y="24"/>
                  <a:pt x="98" y="34"/>
                  <a:pt x="103" y="39"/>
                </a:cubicBezTo>
                <a:cubicBezTo>
                  <a:pt x="105" y="42"/>
                  <a:pt x="108" y="43"/>
                  <a:pt x="112" y="43"/>
                </a:cubicBezTo>
                <a:close/>
                <a:moveTo>
                  <a:pt x="105" y="24"/>
                </a:moveTo>
                <a:cubicBezTo>
                  <a:pt x="105" y="24"/>
                  <a:pt x="105" y="24"/>
                  <a:pt x="105" y="24"/>
                </a:cubicBezTo>
                <a:cubicBezTo>
                  <a:pt x="105" y="17"/>
                  <a:pt x="109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5" y="15"/>
                  <a:pt x="120" y="17"/>
                  <a:pt x="120" y="24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0" y="26"/>
                  <a:pt x="120" y="32"/>
                  <a:pt x="117" y="35"/>
                </a:cubicBezTo>
                <a:cubicBezTo>
                  <a:pt x="116" y="36"/>
                  <a:pt x="115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0" y="37"/>
                  <a:pt x="108" y="36"/>
                  <a:pt x="107" y="35"/>
                </a:cubicBezTo>
                <a:cubicBezTo>
                  <a:pt x="104" y="32"/>
                  <a:pt x="104" y="26"/>
                  <a:pt x="105" y="24"/>
                </a:cubicBezTo>
                <a:close/>
                <a:moveTo>
                  <a:pt x="45" y="49"/>
                </a:moveTo>
                <a:cubicBezTo>
                  <a:pt x="41" y="54"/>
                  <a:pt x="43" y="72"/>
                  <a:pt x="45" y="76"/>
                </a:cubicBezTo>
                <a:cubicBezTo>
                  <a:pt x="46" y="82"/>
                  <a:pt x="50" y="90"/>
                  <a:pt x="51" y="91"/>
                </a:cubicBezTo>
                <a:cubicBezTo>
                  <a:pt x="52" y="93"/>
                  <a:pt x="52" y="94"/>
                  <a:pt x="53" y="96"/>
                </a:cubicBezTo>
                <a:cubicBezTo>
                  <a:pt x="58" y="154"/>
                  <a:pt x="58" y="154"/>
                  <a:pt x="58" y="154"/>
                </a:cubicBezTo>
                <a:cubicBezTo>
                  <a:pt x="59" y="157"/>
                  <a:pt x="62" y="160"/>
                  <a:pt x="65" y="160"/>
                </a:cubicBezTo>
                <a:cubicBezTo>
                  <a:pt x="75" y="160"/>
                  <a:pt x="75" y="160"/>
                  <a:pt x="75" y="160"/>
                </a:cubicBezTo>
                <a:cubicBezTo>
                  <a:pt x="78" y="160"/>
                  <a:pt x="81" y="157"/>
                  <a:pt x="82" y="154"/>
                </a:cubicBezTo>
                <a:cubicBezTo>
                  <a:pt x="88" y="96"/>
                  <a:pt x="88" y="96"/>
                  <a:pt x="88" y="96"/>
                </a:cubicBezTo>
                <a:cubicBezTo>
                  <a:pt x="88" y="94"/>
                  <a:pt x="88" y="93"/>
                  <a:pt x="89" y="91"/>
                </a:cubicBezTo>
                <a:cubicBezTo>
                  <a:pt x="90" y="90"/>
                  <a:pt x="94" y="82"/>
                  <a:pt x="95" y="76"/>
                </a:cubicBezTo>
                <a:cubicBezTo>
                  <a:pt x="97" y="72"/>
                  <a:pt x="99" y="54"/>
                  <a:pt x="95" y="49"/>
                </a:cubicBezTo>
                <a:cubicBezTo>
                  <a:pt x="93" y="48"/>
                  <a:pt x="93" y="47"/>
                  <a:pt x="91" y="46"/>
                </a:cubicBezTo>
                <a:cubicBezTo>
                  <a:pt x="86" y="42"/>
                  <a:pt x="80" y="40"/>
                  <a:pt x="80" y="40"/>
                </a:cubicBezTo>
                <a:cubicBezTo>
                  <a:pt x="78" y="39"/>
                  <a:pt x="77" y="40"/>
                  <a:pt x="76" y="41"/>
                </a:cubicBezTo>
                <a:cubicBezTo>
                  <a:pt x="70" y="49"/>
                  <a:pt x="70" y="49"/>
                  <a:pt x="70" y="49"/>
                </a:cubicBezTo>
                <a:cubicBezTo>
                  <a:pt x="64" y="41"/>
                  <a:pt x="64" y="41"/>
                  <a:pt x="64" y="41"/>
                </a:cubicBezTo>
                <a:cubicBezTo>
                  <a:pt x="63" y="40"/>
                  <a:pt x="62" y="39"/>
                  <a:pt x="60" y="40"/>
                </a:cubicBezTo>
                <a:cubicBezTo>
                  <a:pt x="60" y="40"/>
                  <a:pt x="54" y="42"/>
                  <a:pt x="49" y="46"/>
                </a:cubicBezTo>
                <a:cubicBezTo>
                  <a:pt x="47" y="47"/>
                  <a:pt x="47" y="48"/>
                  <a:pt x="45" y="49"/>
                </a:cubicBezTo>
                <a:close/>
                <a:moveTo>
                  <a:pt x="50" y="53"/>
                </a:moveTo>
                <a:cubicBezTo>
                  <a:pt x="51" y="52"/>
                  <a:pt x="51" y="52"/>
                  <a:pt x="52" y="51"/>
                </a:cubicBezTo>
                <a:cubicBezTo>
                  <a:pt x="55" y="49"/>
                  <a:pt x="58" y="47"/>
                  <a:pt x="60" y="4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7"/>
                  <a:pt x="70" y="57"/>
                </a:cubicBezTo>
                <a:cubicBezTo>
                  <a:pt x="71" y="57"/>
                  <a:pt x="72" y="57"/>
                  <a:pt x="72" y="56"/>
                </a:cubicBezTo>
                <a:cubicBezTo>
                  <a:pt x="79" y="46"/>
                  <a:pt x="79" y="46"/>
                  <a:pt x="79" y="46"/>
                </a:cubicBezTo>
                <a:cubicBezTo>
                  <a:pt x="82" y="47"/>
                  <a:pt x="85" y="49"/>
                  <a:pt x="88" y="51"/>
                </a:cubicBezTo>
                <a:cubicBezTo>
                  <a:pt x="89" y="52"/>
                  <a:pt x="89" y="52"/>
                  <a:pt x="90" y="53"/>
                </a:cubicBezTo>
                <a:cubicBezTo>
                  <a:pt x="92" y="56"/>
                  <a:pt x="91" y="69"/>
                  <a:pt x="90" y="75"/>
                </a:cubicBezTo>
                <a:cubicBezTo>
                  <a:pt x="88" y="80"/>
                  <a:pt x="84" y="88"/>
                  <a:pt x="84" y="88"/>
                </a:cubicBezTo>
                <a:cubicBezTo>
                  <a:pt x="84" y="88"/>
                  <a:pt x="84" y="88"/>
                  <a:pt x="83" y="88"/>
                </a:cubicBezTo>
                <a:cubicBezTo>
                  <a:pt x="82" y="91"/>
                  <a:pt x="82" y="93"/>
                  <a:pt x="82" y="96"/>
                </a:cubicBezTo>
                <a:cubicBezTo>
                  <a:pt x="76" y="153"/>
                  <a:pt x="76" y="153"/>
                  <a:pt x="76" y="153"/>
                </a:cubicBezTo>
                <a:cubicBezTo>
                  <a:pt x="76" y="154"/>
                  <a:pt x="75" y="154"/>
                  <a:pt x="75" y="154"/>
                </a:cubicBezTo>
                <a:cubicBezTo>
                  <a:pt x="65" y="154"/>
                  <a:pt x="65" y="154"/>
                  <a:pt x="65" y="154"/>
                </a:cubicBezTo>
                <a:cubicBezTo>
                  <a:pt x="65" y="154"/>
                  <a:pt x="64" y="154"/>
                  <a:pt x="64" y="153"/>
                </a:cubicBezTo>
                <a:cubicBezTo>
                  <a:pt x="58" y="96"/>
                  <a:pt x="58" y="96"/>
                  <a:pt x="58" y="96"/>
                </a:cubicBezTo>
                <a:cubicBezTo>
                  <a:pt x="58" y="93"/>
                  <a:pt x="57" y="91"/>
                  <a:pt x="56" y="88"/>
                </a:cubicBezTo>
                <a:cubicBezTo>
                  <a:pt x="56" y="88"/>
                  <a:pt x="56" y="88"/>
                  <a:pt x="56" y="88"/>
                </a:cubicBezTo>
                <a:cubicBezTo>
                  <a:pt x="56" y="88"/>
                  <a:pt x="52" y="80"/>
                  <a:pt x="50" y="75"/>
                </a:cubicBezTo>
                <a:cubicBezTo>
                  <a:pt x="49" y="69"/>
                  <a:pt x="48" y="56"/>
                  <a:pt x="50" y="53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4" y="35"/>
                  <a:pt x="78" y="34"/>
                  <a:pt x="80" y="31"/>
                </a:cubicBezTo>
                <a:cubicBezTo>
                  <a:pt x="85" y="25"/>
                  <a:pt x="84" y="16"/>
                  <a:pt x="84" y="14"/>
                </a:cubicBezTo>
                <a:cubicBezTo>
                  <a:pt x="84" y="4"/>
                  <a:pt x="76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4" y="0"/>
                  <a:pt x="56" y="4"/>
                  <a:pt x="56" y="14"/>
                </a:cubicBezTo>
                <a:cubicBezTo>
                  <a:pt x="56" y="16"/>
                  <a:pt x="55" y="25"/>
                  <a:pt x="60" y="31"/>
                </a:cubicBezTo>
                <a:cubicBezTo>
                  <a:pt x="62" y="34"/>
                  <a:pt x="66" y="35"/>
                  <a:pt x="70" y="35"/>
                </a:cubicBezTo>
                <a:close/>
                <a:moveTo>
                  <a:pt x="62" y="15"/>
                </a:moveTo>
                <a:cubicBezTo>
                  <a:pt x="62" y="15"/>
                  <a:pt x="62" y="15"/>
                  <a:pt x="62" y="15"/>
                </a:cubicBezTo>
                <a:cubicBezTo>
                  <a:pt x="62" y="7"/>
                  <a:pt x="67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3" y="6"/>
                  <a:pt x="78" y="7"/>
                  <a:pt x="78" y="15"/>
                </a:cubicBezTo>
                <a:cubicBezTo>
                  <a:pt x="78" y="15"/>
                  <a:pt x="78" y="15"/>
                  <a:pt x="78" y="15"/>
                </a:cubicBezTo>
                <a:cubicBezTo>
                  <a:pt x="79" y="17"/>
                  <a:pt x="79" y="24"/>
                  <a:pt x="76" y="27"/>
                </a:cubicBezTo>
                <a:cubicBezTo>
                  <a:pt x="74" y="29"/>
                  <a:pt x="72" y="29"/>
                  <a:pt x="70" y="29"/>
                </a:cubicBezTo>
                <a:cubicBezTo>
                  <a:pt x="70" y="29"/>
                  <a:pt x="70" y="29"/>
                  <a:pt x="70" y="29"/>
                </a:cubicBezTo>
                <a:cubicBezTo>
                  <a:pt x="68" y="29"/>
                  <a:pt x="66" y="29"/>
                  <a:pt x="64" y="27"/>
                </a:cubicBezTo>
                <a:cubicBezTo>
                  <a:pt x="61" y="24"/>
                  <a:pt x="61" y="17"/>
                  <a:pt x="62" y="1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48" name="Freeform 824">
            <a:extLst>
              <a:ext uri="{FF2B5EF4-FFF2-40B4-BE49-F238E27FC236}">
                <a16:creationId xmlns="" xmlns:a16="http://schemas.microsoft.com/office/drawing/2014/main" id="{9E9E7577-4D6F-49D0-88F2-5EDD7BCBCA1E}"/>
              </a:ext>
            </a:extLst>
          </p:cNvPr>
          <p:cNvSpPr>
            <a:spLocks noEditPoints="1"/>
          </p:cNvSpPr>
          <p:nvPr/>
        </p:nvSpPr>
        <p:spPr bwMode="auto">
          <a:xfrm>
            <a:off x="1163638" y="5170055"/>
            <a:ext cx="544214" cy="627380"/>
          </a:xfrm>
          <a:custGeom>
            <a:avLst/>
            <a:gdLst>
              <a:gd name="T0" fmla="*/ 37544 w 140"/>
              <a:gd name="T1" fmla="*/ 344289 h 160"/>
              <a:gd name="T2" fmla="*/ 109220 w 140"/>
              <a:gd name="T3" fmla="*/ 550863 h 160"/>
              <a:gd name="T4" fmla="*/ 157004 w 140"/>
              <a:gd name="T5" fmla="*/ 327075 h 160"/>
              <a:gd name="T6" fmla="*/ 129699 w 140"/>
              <a:gd name="T7" fmla="*/ 344289 h 160"/>
              <a:gd name="T8" fmla="*/ 78502 w 140"/>
              <a:gd name="T9" fmla="*/ 530206 h 160"/>
              <a:gd name="T10" fmla="*/ 51197 w 140"/>
              <a:gd name="T11" fmla="*/ 316746 h 160"/>
              <a:gd name="T12" fmla="*/ 30718 w 140"/>
              <a:gd name="T13" fmla="*/ 206574 h 160"/>
              <a:gd name="T14" fmla="*/ 85328 w 140"/>
              <a:gd name="T15" fmla="*/ 213459 h 160"/>
              <a:gd name="T16" fmla="*/ 129699 w 140"/>
              <a:gd name="T17" fmla="*/ 175588 h 160"/>
              <a:gd name="T18" fmla="*/ 95568 w 140"/>
              <a:gd name="T19" fmla="*/ 192802 h 160"/>
              <a:gd name="T20" fmla="*/ 27305 w 140"/>
              <a:gd name="T21" fmla="*/ 182473 h 160"/>
              <a:gd name="T22" fmla="*/ 92154 w 140"/>
              <a:gd name="T23" fmla="*/ 148044 h 160"/>
              <a:gd name="T24" fmla="*/ 95568 w 140"/>
              <a:gd name="T25" fmla="*/ 148044 h 160"/>
              <a:gd name="T26" fmla="*/ 95568 w 140"/>
              <a:gd name="T27" fmla="*/ 34429 h 160"/>
              <a:gd name="T28" fmla="*/ 47784 w 140"/>
              <a:gd name="T29" fmla="*/ 79187 h 160"/>
              <a:gd name="T30" fmla="*/ 68263 w 140"/>
              <a:gd name="T31" fmla="*/ 82629 h 160"/>
              <a:gd name="T32" fmla="*/ 92154 w 140"/>
              <a:gd name="T33" fmla="*/ 51643 h 160"/>
              <a:gd name="T34" fmla="*/ 119460 w 140"/>
              <a:gd name="T35" fmla="*/ 82629 h 160"/>
              <a:gd name="T36" fmla="*/ 95568 w 140"/>
              <a:gd name="T37" fmla="*/ 127387 h 160"/>
              <a:gd name="T38" fmla="*/ 75089 w 140"/>
              <a:gd name="T39" fmla="*/ 120501 h 160"/>
              <a:gd name="T40" fmla="*/ 320834 w 140"/>
              <a:gd name="T41" fmla="*/ 327075 h 160"/>
              <a:gd name="T42" fmla="*/ 368618 w 140"/>
              <a:gd name="T43" fmla="*/ 550863 h 160"/>
              <a:gd name="T44" fmla="*/ 440294 w 140"/>
              <a:gd name="T45" fmla="*/ 344289 h 160"/>
              <a:gd name="T46" fmla="*/ 464185 w 140"/>
              <a:gd name="T47" fmla="*/ 192802 h 160"/>
              <a:gd name="T48" fmla="*/ 402749 w 140"/>
              <a:gd name="T49" fmla="*/ 165259 h 160"/>
              <a:gd name="T50" fmla="*/ 351552 w 140"/>
              <a:gd name="T51" fmla="*/ 161816 h 160"/>
              <a:gd name="T52" fmla="*/ 382270 w 140"/>
              <a:gd name="T53" fmla="*/ 220345 h 160"/>
              <a:gd name="T54" fmla="*/ 440294 w 140"/>
              <a:gd name="T55" fmla="*/ 199688 h 160"/>
              <a:gd name="T56" fmla="*/ 426641 w 140"/>
              <a:gd name="T57" fmla="*/ 316746 h 160"/>
              <a:gd name="T58" fmla="*/ 402749 w 140"/>
              <a:gd name="T59" fmla="*/ 530206 h 160"/>
              <a:gd name="T60" fmla="*/ 365205 w 140"/>
              <a:gd name="T61" fmla="*/ 530206 h 160"/>
              <a:gd name="T62" fmla="*/ 327660 w 140"/>
              <a:gd name="T63" fmla="*/ 313303 h 160"/>
              <a:gd name="T64" fmla="*/ 382270 w 140"/>
              <a:gd name="T65" fmla="*/ 148044 h 160"/>
              <a:gd name="T66" fmla="*/ 430054 w 140"/>
              <a:gd name="T67" fmla="*/ 79187 h 160"/>
              <a:gd name="T68" fmla="*/ 382270 w 140"/>
              <a:gd name="T69" fmla="*/ 34429 h 160"/>
              <a:gd name="T70" fmla="*/ 382270 w 140"/>
              <a:gd name="T71" fmla="*/ 148044 h 160"/>
              <a:gd name="T72" fmla="*/ 382270 w 140"/>
              <a:gd name="T73" fmla="*/ 51643 h 160"/>
              <a:gd name="T74" fmla="*/ 385684 w 140"/>
              <a:gd name="T75" fmla="*/ 51643 h 160"/>
              <a:gd name="T76" fmla="*/ 399336 w 140"/>
              <a:gd name="T77" fmla="*/ 120501 h 160"/>
              <a:gd name="T78" fmla="*/ 382270 w 140"/>
              <a:gd name="T79" fmla="*/ 127387 h 160"/>
              <a:gd name="T80" fmla="*/ 153591 w 140"/>
              <a:gd name="T81" fmla="*/ 168702 h 160"/>
              <a:gd name="T82" fmla="*/ 180896 w 140"/>
              <a:gd name="T83" fmla="*/ 330518 h 160"/>
              <a:gd name="T84" fmla="*/ 255985 w 140"/>
              <a:gd name="T85" fmla="*/ 550863 h 160"/>
              <a:gd name="T86" fmla="*/ 303768 w 140"/>
              <a:gd name="T87" fmla="*/ 313303 h 160"/>
              <a:gd name="T88" fmla="*/ 310595 w 140"/>
              <a:gd name="T89" fmla="*/ 158373 h 160"/>
              <a:gd name="T90" fmla="*/ 238919 w 140"/>
              <a:gd name="T91" fmla="*/ 168702 h 160"/>
              <a:gd name="T92" fmla="*/ 167243 w 140"/>
              <a:gd name="T93" fmla="*/ 158373 h 160"/>
              <a:gd name="T94" fmla="*/ 177483 w 140"/>
              <a:gd name="T95" fmla="*/ 175588 h 160"/>
              <a:gd name="T96" fmla="*/ 238919 w 140"/>
              <a:gd name="T97" fmla="*/ 196245 h 160"/>
              <a:gd name="T98" fmla="*/ 300355 w 140"/>
              <a:gd name="T99" fmla="*/ 175588 h 160"/>
              <a:gd name="T100" fmla="*/ 286703 w 140"/>
              <a:gd name="T101" fmla="*/ 302975 h 160"/>
              <a:gd name="T102" fmla="*/ 259398 w 140"/>
              <a:gd name="T103" fmla="*/ 526763 h 160"/>
              <a:gd name="T104" fmla="*/ 218440 w 140"/>
              <a:gd name="T105" fmla="*/ 526763 h 160"/>
              <a:gd name="T106" fmla="*/ 191135 w 140"/>
              <a:gd name="T107" fmla="*/ 302975 h 160"/>
              <a:gd name="T108" fmla="*/ 238919 w 140"/>
              <a:gd name="T109" fmla="*/ 120501 h 160"/>
              <a:gd name="T110" fmla="*/ 238919 w 140"/>
              <a:gd name="T111" fmla="*/ 120501 h 160"/>
              <a:gd name="T112" fmla="*/ 238919 w 140"/>
              <a:gd name="T113" fmla="*/ 0 h 160"/>
              <a:gd name="T114" fmla="*/ 191135 w 140"/>
              <a:gd name="T115" fmla="*/ 48201 h 160"/>
              <a:gd name="T116" fmla="*/ 211614 w 140"/>
              <a:gd name="T117" fmla="*/ 51643 h 160"/>
              <a:gd name="T118" fmla="*/ 238919 w 140"/>
              <a:gd name="T119" fmla="*/ 20657 h 160"/>
              <a:gd name="T120" fmla="*/ 266224 w 140"/>
              <a:gd name="T121" fmla="*/ 51643 h 160"/>
              <a:gd name="T122" fmla="*/ 238919 w 140"/>
              <a:gd name="T123" fmla="*/ 99844 h 160"/>
              <a:gd name="T124" fmla="*/ 211614 w 140"/>
              <a:gd name="T125" fmla="*/ 51643 h 1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40" h="160">
                <a:moveTo>
                  <a:pt x="4" y="81"/>
                </a:moveTo>
                <a:cubicBezTo>
                  <a:pt x="5" y="87"/>
                  <a:pt x="9" y="94"/>
                  <a:pt x="10" y="95"/>
                </a:cubicBezTo>
                <a:cubicBezTo>
                  <a:pt x="10" y="97"/>
                  <a:pt x="11" y="98"/>
                  <a:pt x="11" y="100"/>
                </a:cubicBezTo>
                <a:cubicBezTo>
                  <a:pt x="16" y="154"/>
                  <a:pt x="16" y="154"/>
                  <a:pt x="16" y="154"/>
                </a:cubicBezTo>
                <a:cubicBezTo>
                  <a:pt x="17" y="158"/>
                  <a:pt x="20" y="160"/>
                  <a:pt x="23" y="160"/>
                </a:cubicBezTo>
                <a:cubicBezTo>
                  <a:pt x="32" y="160"/>
                  <a:pt x="32" y="160"/>
                  <a:pt x="32" y="160"/>
                </a:cubicBezTo>
                <a:cubicBezTo>
                  <a:pt x="36" y="160"/>
                  <a:pt x="38" y="158"/>
                  <a:pt x="39" y="154"/>
                </a:cubicBezTo>
                <a:cubicBezTo>
                  <a:pt x="44" y="100"/>
                  <a:pt x="44" y="100"/>
                  <a:pt x="44" y="100"/>
                </a:cubicBezTo>
                <a:cubicBezTo>
                  <a:pt x="44" y="98"/>
                  <a:pt x="45" y="97"/>
                  <a:pt x="46" y="95"/>
                </a:cubicBezTo>
                <a:cubicBezTo>
                  <a:pt x="46" y="93"/>
                  <a:pt x="46" y="92"/>
                  <a:pt x="44" y="91"/>
                </a:cubicBezTo>
                <a:cubicBezTo>
                  <a:pt x="43" y="90"/>
                  <a:pt x="41" y="91"/>
                  <a:pt x="40" y="93"/>
                </a:cubicBezTo>
                <a:cubicBezTo>
                  <a:pt x="39" y="95"/>
                  <a:pt x="39" y="97"/>
                  <a:pt x="38" y="100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33" y="154"/>
                  <a:pt x="33" y="154"/>
                  <a:pt x="32" y="154"/>
                </a:cubicBezTo>
                <a:cubicBezTo>
                  <a:pt x="23" y="154"/>
                  <a:pt x="23" y="154"/>
                  <a:pt x="23" y="154"/>
                </a:cubicBezTo>
                <a:cubicBezTo>
                  <a:pt x="23" y="154"/>
                  <a:pt x="22" y="154"/>
                  <a:pt x="22" y="154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7" y="97"/>
                  <a:pt x="16" y="95"/>
                  <a:pt x="15" y="92"/>
                </a:cubicBezTo>
                <a:cubicBezTo>
                  <a:pt x="15" y="92"/>
                  <a:pt x="15" y="92"/>
                  <a:pt x="15" y="92"/>
                </a:cubicBezTo>
                <a:cubicBezTo>
                  <a:pt x="15" y="92"/>
                  <a:pt x="11" y="85"/>
                  <a:pt x="9" y="80"/>
                </a:cubicBezTo>
                <a:cubicBezTo>
                  <a:pt x="8" y="74"/>
                  <a:pt x="7" y="62"/>
                  <a:pt x="9" y="60"/>
                </a:cubicBezTo>
                <a:cubicBezTo>
                  <a:pt x="10" y="59"/>
                  <a:pt x="10" y="58"/>
                  <a:pt x="11" y="58"/>
                </a:cubicBezTo>
                <a:cubicBezTo>
                  <a:pt x="14" y="56"/>
                  <a:pt x="17" y="54"/>
                  <a:pt x="19" y="53"/>
                </a:cubicBezTo>
                <a:cubicBezTo>
                  <a:pt x="25" y="62"/>
                  <a:pt x="25" y="62"/>
                  <a:pt x="25" y="62"/>
                </a:cubicBezTo>
                <a:cubicBezTo>
                  <a:pt x="26" y="63"/>
                  <a:pt x="27" y="64"/>
                  <a:pt x="28" y="64"/>
                </a:cubicBezTo>
                <a:cubicBezTo>
                  <a:pt x="28" y="64"/>
                  <a:pt x="29" y="63"/>
                  <a:pt x="30" y="62"/>
                </a:cubicBezTo>
                <a:cubicBezTo>
                  <a:pt x="38" y="51"/>
                  <a:pt x="38" y="51"/>
                  <a:pt x="38" y="51"/>
                </a:cubicBezTo>
                <a:cubicBezTo>
                  <a:pt x="39" y="50"/>
                  <a:pt x="39" y="48"/>
                  <a:pt x="37" y="47"/>
                </a:cubicBezTo>
                <a:cubicBezTo>
                  <a:pt x="36" y="46"/>
                  <a:pt x="34" y="47"/>
                  <a:pt x="33" y="48"/>
                </a:cubicBezTo>
                <a:cubicBezTo>
                  <a:pt x="28" y="56"/>
                  <a:pt x="28" y="56"/>
                  <a:pt x="28" y="56"/>
                </a:cubicBezTo>
                <a:cubicBezTo>
                  <a:pt x="22" y="48"/>
                  <a:pt x="22" y="48"/>
                  <a:pt x="22" y="48"/>
                </a:cubicBezTo>
                <a:cubicBezTo>
                  <a:pt x="21" y="47"/>
                  <a:pt x="20" y="46"/>
                  <a:pt x="18" y="47"/>
                </a:cubicBezTo>
                <a:cubicBezTo>
                  <a:pt x="18" y="47"/>
                  <a:pt x="12" y="49"/>
                  <a:pt x="8" y="53"/>
                </a:cubicBezTo>
                <a:cubicBezTo>
                  <a:pt x="6" y="54"/>
                  <a:pt x="6" y="55"/>
                  <a:pt x="4" y="56"/>
                </a:cubicBezTo>
                <a:cubicBezTo>
                  <a:pt x="0" y="60"/>
                  <a:pt x="3" y="77"/>
                  <a:pt x="4" y="81"/>
                </a:cubicBezTo>
                <a:close/>
                <a:moveTo>
                  <a:pt x="27" y="43"/>
                </a:moveTo>
                <a:cubicBezTo>
                  <a:pt x="27" y="43"/>
                  <a:pt x="27" y="43"/>
                  <a:pt x="27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43"/>
                  <a:pt x="35" y="42"/>
                  <a:pt x="37" y="39"/>
                </a:cubicBezTo>
                <a:cubicBezTo>
                  <a:pt x="42" y="34"/>
                  <a:pt x="41" y="24"/>
                  <a:pt x="41" y="23"/>
                </a:cubicBezTo>
                <a:cubicBezTo>
                  <a:pt x="41" y="13"/>
                  <a:pt x="34" y="10"/>
                  <a:pt x="28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1" y="10"/>
                  <a:pt x="14" y="13"/>
                  <a:pt x="14" y="23"/>
                </a:cubicBezTo>
                <a:cubicBezTo>
                  <a:pt x="14" y="24"/>
                  <a:pt x="13" y="34"/>
                  <a:pt x="18" y="39"/>
                </a:cubicBezTo>
                <a:cubicBezTo>
                  <a:pt x="20" y="42"/>
                  <a:pt x="23" y="43"/>
                  <a:pt x="27" y="43"/>
                </a:cubicBezTo>
                <a:close/>
                <a:moveTo>
                  <a:pt x="20" y="24"/>
                </a:moveTo>
                <a:cubicBezTo>
                  <a:pt x="20" y="24"/>
                  <a:pt x="20" y="24"/>
                  <a:pt x="20" y="24"/>
                </a:cubicBezTo>
                <a:cubicBezTo>
                  <a:pt x="20" y="17"/>
                  <a:pt x="25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30" y="15"/>
                  <a:pt x="35" y="17"/>
                  <a:pt x="35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6"/>
                  <a:pt x="35" y="32"/>
                  <a:pt x="33" y="35"/>
                </a:cubicBezTo>
                <a:cubicBezTo>
                  <a:pt x="31" y="36"/>
                  <a:pt x="30" y="37"/>
                  <a:pt x="28" y="37"/>
                </a:cubicBezTo>
                <a:cubicBezTo>
                  <a:pt x="28" y="37"/>
                  <a:pt x="28" y="37"/>
                  <a:pt x="27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5" y="37"/>
                  <a:pt x="24" y="36"/>
                  <a:pt x="22" y="35"/>
                </a:cubicBezTo>
                <a:cubicBezTo>
                  <a:pt x="20" y="32"/>
                  <a:pt x="20" y="26"/>
                  <a:pt x="20" y="24"/>
                </a:cubicBezTo>
                <a:close/>
                <a:moveTo>
                  <a:pt x="96" y="91"/>
                </a:moveTo>
                <a:cubicBezTo>
                  <a:pt x="94" y="92"/>
                  <a:pt x="94" y="93"/>
                  <a:pt x="94" y="95"/>
                </a:cubicBezTo>
                <a:cubicBezTo>
                  <a:pt x="95" y="97"/>
                  <a:pt x="96" y="98"/>
                  <a:pt x="96" y="100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2" y="158"/>
                  <a:pt x="104" y="160"/>
                  <a:pt x="108" y="160"/>
                </a:cubicBezTo>
                <a:cubicBezTo>
                  <a:pt x="117" y="160"/>
                  <a:pt x="117" y="160"/>
                  <a:pt x="117" y="160"/>
                </a:cubicBezTo>
                <a:cubicBezTo>
                  <a:pt x="120" y="160"/>
                  <a:pt x="123" y="158"/>
                  <a:pt x="123" y="154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98"/>
                  <a:pt x="130" y="97"/>
                  <a:pt x="130" y="95"/>
                </a:cubicBezTo>
                <a:cubicBezTo>
                  <a:pt x="131" y="94"/>
                  <a:pt x="135" y="87"/>
                  <a:pt x="136" y="81"/>
                </a:cubicBezTo>
                <a:cubicBezTo>
                  <a:pt x="137" y="77"/>
                  <a:pt x="140" y="60"/>
                  <a:pt x="136" y="56"/>
                </a:cubicBezTo>
                <a:cubicBezTo>
                  <a:pt x="134" y="55"/>
                  <a:pt x="134" y="54"/>
                  <a:pt x="132" y="53"/>
                </a:cubicBezTo>
                <a:cubicBezTo>
                  <a:pt x="128" y="49"/>
                  <a:pt x="122" y="47"/>
                  <a:pt x="122" y="47"/>
                </a:cubicBezTo>
                <a:cubicBezTo>
                  <a:pt x="120" y="46"/>
                  <a:pt x="119" y="47"/>
                  <a:pt x="118" y="48"/>
                </a:cubicBezTo>
                <a:cubicBezTo>
                  <a:pt x="112" y="56"/>
                  <a:pt x="112" y="56"/>
                  <a:pt x="112" y="56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6" y="47"/>
                  <a:pt x="104" y="46"/>
                  <a:pt x="103" y="47"/>
                </a:cubicBezTo>
                <a:cubicBezTo>
                  <a:pt x="101" y="48"/>
                  <a:pt x="101" y="50"/>
                  <a:pt x="102" y="51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111" y="63"/>
                  <a:pt x="111" y="64"/>
                  <a:pt x="112" y="64"/>
                </a:cubicBezTo>
                <a:cubicBezTo>
                  <a:pt x="113" y="64"/>
                  <a:pt x="114" y="63"/>
                  <a:pt x="115" y="62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3" y="54"/>
                  <a:pt x="126" y="56"/>
                  <a:pt x="129" y="58"/>
                </a:cubicBezTo>
                <a:cubicBezTo>
                  <a:pt x="130" y="58"/>
                  <a:pt x="130" y="59"/>
                  <a:pt x="131" y="60"/>
                </a:cubicBezTo>
                <a:cubicBezTo>
                  <a:pt x="132" y="62"/>
                  <a:pt x="132" y="74"/>
                  <a:pt x="131" y="80"/>
                </a:cubicBezTo>
                <a:cubicBezTo>
                  <a:pt x="129" y="85"/>
                  <a:pt x="125" y="92"/>
                  <a:pt x="125" y="92"/>
                </a:cubicBezTo>
                <a:cubicBezTo>
                  <a:pt x="125" y="92"/>
                  <a:pt x="125" y="92"/>
                  <a:pt x="125" y="93"/>
                </a:cubicBezTo>
                <a:cubicBezTo>
                  <a:pt x="124" y="95"/>
                  <a:pt x="123" y="97"/>
                  <a:pt x="123" y="100"/>
                </a:cubicBezTo>
                <a:cubicBezTo>
                  <a:pt x="118" y="154"/>
                  <a:pt x="118" y="154"/>
                  <a:pt x="118" y="154"/>
                </a:cubicBezTo>
                <a:cubicBezTo>
                  <a:pt x="117" y="154"/>
                  <a:pt x="117" y="154"/>
                  <a:pt x="117" y="154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7" y="154"/>
                  <a:pt x="107" y="154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1" y="97"/>
                  <a:pt x="101" y="95"/>
                  <a:pt x="100" y="93"/>
                </a:cubicBezTo>
                <a:cubicBezTo>
                  <a:pt x="99" y="91"/>
                  <a:pt x="97" y="90"/>
                  <a:pt x="96" y="91"/>
                </a:cubicBezTo>
                <a:close/>
                <a:moveTo>
                  <a:pt x="112" y="43"/>
                </a:moveTo>
                <a:cubicBezTo>
                  <a:pt x="112" y="43"/>
                  <a:pt x="112" y="43"/>
                  <a:pt x="112" y="43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6" y="43"/>
                  <a:pt x="120" y="42"/>
                  <a:pt x="122" y="39"/>
                </a:cubicBezTo>
                <a:cubicBezTo>
                  <a:pt x="127" y="34"/>
                  <a:pt x="126" y="24"/>
                  <a:pt x="126" y="23"/>
                </a:cubicBezTo>
                <a:cubicBezTo>
                  <a:pt x="126" y="13"/>
                  <a:pt x="119" y="10"/>
                  <a:pt x="113" y="10"/>
                </a:cubicBezTo>
                <a:cubicBezTo>
                  <a:pt x="113" y="10"/>
                  <a:pt x="112" y="10"/>
                  <a:pt x="112" y="10"/>
                </a:cubicBezTo>
                <a:cubicBezTo>
                  <a:pt x="112" y="10"/>
                  <a:pt x="112" y="10"/>
                  <a:pt x="112" y="10"/>
                </a:cubicBezTo>
                <a:cubicBezTo>
                  <a:pt x="106" y="10"/>
                  <a:pt x="99" y="13"/>
                  <a:pt x="99" y="23"/>
                </a:cubicBezTo>
                <a:cubicBezTo>
                  <a:pt x="99" y="24"/>
                  <a:pt x="98" y="34"/>
                  <a:pt x="103" y="39"/>
                </a:cubicBezTo>
                <a:cubicBezTo>
                  <a:pt x="105" y="42"/>
                  <a:pt x="108" y="43"/>
                  <a:pt x="112" y="43"/>
                </a:cubicBezTo>
                <a:close/>
                <a:moveTo>
                  <a:pt x="105" y="24"/>
                </a:moveTo>
                <a:cubicBezTo>
                  <a:pt x="105" y="24"/>
                  <a:pt x="105" y="24"/>
                  <a:pt x="105" y="24"/>
                </a:cubicBezTo>
                <a:cubicBezTo>
                  <a:pt x="105" y="17"/>
                  <a:pt x="109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5" y="15"/>
                  <a:pt x="120" y="17"/>
                  <a:pt x="120" y="24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0" y="26"/>
                  <a:pt x="120" y="32"/>
                  <a:pt x="117" y="35"/>
                </a:cubicBezTo>
                <a:cubicBezTo>
                  <a:pt x="116" y="36"/>
                  <a:pt x="115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0" y="37"/>
                  <a:pt x="108" y="36"/>
                  <a:pt x="107" y="35"/>
                </a:cubicBezTo>
                <a:cubicBezTo>
                  <a:pt x="104" y="32"/>
                  <a:pt x="104" y="26"/>
                  <a:pt x="105" y="24"/>
                </a:cubicBezTo>
                <a:close/>
                <a:moveTo>
                  <a:pt x="45" y="49"/>
                </a:moveTo>
                <a:cubicBezTo>
                  <a:pt x="41" y="54"/>
                  <a:pt x="43" y="72"/>
                  <a:pt x="45" y="76"/>
                </a:cubicBezTo>
                <a:cubicBezTo>
                  <a:pt x="46" y="82"/>
                  <a:pt x="50" y="90"/>
                  <a:pt x="51" y="91"/>
                </a:cubicBezTo>
                <a:cubicBezTo>
                  <a:pt x="52" y="93"/>
                  <a:pt x="52" y="94"/>
                  <a:pt x="53" y="96"/>
                </a:cubicBezTo>
                <a:cubicBezTo>
                  <a:pt x="58" y="154"/>
                  <a:pt x="58" y="154"/>
                  <a:pt x="58" y="154"/>
                </a:cubicBezTo>
                <a:cubicBezTo>
                  <a:pt x="59" y="157"/>
                  <a:pt x="62" y="160"/>
                  <a:pt x="65" y="160"/>
                </a:cubicBezTo>
                <a:cubicBezTo>
                  <a:pt x="75" y="160"/>
                  <a:pt x="75" y="160"/>
                  <a:pt x="75" y="160"/>
                </a:cubicBezTo>
                <a:cubicBezTo>
                  <a:pt x="78" y="160"/>
                  <a:pt x="81" y="157"/>
                  <a:pt x="82" y="154"/>
                </a:cubicBezTo>
                <a:cubicBezTo>
                  <a:pt x="88" y="96"/>
                  <a:pt x="88" y="96"/>
                  <a:pt x="88" y="96"/>
                </a:cubicBezTo>
                <a:cubicBezTo>
                  <a:pt x="88" y="94"/>
                  <a:pt x="88" y="93"/>
                  <a:pt x="89" y="91"/>
                </a:cubicBezTo>
                <a:cubicBezTo>
                  <a:pt x="90" y="90"/>
                  <a:pt x="94" y="82"/>
                  <a:pt x="95" y="76"/>
                </a:cubicBezTo>
                <a:cubicBezTo>
                  <a:pt x="97" y="72"/>
                  <a:pt x="99" y="54"/>
                  <a:pt x="95" y="49"/>
                </a:cubicBezTo>
                <a:cubicBezTo>
                  <a:pt x="93" y="48"/>
                  <a:pt x="93" y="47"/>
                  <a:pt x="91" y="46"/>
                </a:cubicBezTo>
                <a:cubicBezTo>
                  <a:pt x="86" y="42"/>
                  <a:pt x="80" y="40"/>
                  <a:pt x="80" y="40"/>
                </a:cubicBezTo>
                <a:cubicBezTo>
                  <a:pt x="78" y="39"/>
                  <a:pt x="77" y="40"/>
                  <a:pt x="76" y="41"/>
                </a:cubicBezTo>
                <a:cubicBezTo>
                  <a:pt x="70" y="49"/>
                  <a:pt x="70" y="49"/>
                  <a:pt x="70" y="49"/>
                </a:cubicBezTo>
                <a:cubicBezTo>
                  <a:pt x="64" y="41"/>
                  <a:pt x="64" y="41"/>
                  <a:pt x="64" y="41"/>
                </a:cubicBezTo>
                <a:cubicBezTo>
                  <a:pt x="63" y="40"/>
                  <a:pt x="62" y="39"/>
                  <a:pt x="60" y="40"/>
                </a:cubicBezTo>
                <a:cubicBezTo>
                  <a:pt x="60" y="40"/>
                  <a:pt x="54" y="42"/>
                  <a:pt x="49" y="46"/>
                </a:cubicBezTo>
                <a:cubicBezTo>
                  <a:pt x="47" y="47"/>
                  <a:pt x="47" y="48"/>
                  <a:pt x="45" y="49"/>
                </a:cubicBezTo>
                <a:close/>
                <a:moveTo>
                  <a:pt x="50" y="53"/>
                </a:moveTo>
                <a:cubicBezTo>
                  <a:pt x="51" y="52"/>
                  <a:pt x="51" y="52"/>
                  <a:pt x="52" y="51"/>
                </a:cubicBezTo>
                <a:cubicBezTo>
                  <a:pt x="55" y="49"/>
                  <a:pt x="58" y="47"/>
                  <a:pt x="60" y="4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7"/>
                  <a:pt x="70" y="57"/>
                </a:cubicBezTo>
                <a:cubicBezTo>
                  <a:pt x="71" y="57"/>
                  <a:pt x="72" y="57"/>
                  <a:pt x="72" y="56"/>
                </a:cubicBezTo>
                <a:cubicBezTo>
                  <a:pt x="79" y="46"/>
                  <a:pt x="79" y="46"/>
                  <a:pt x="79" y="46"/>
                </a:cubicBezTo>
                <a:cubicBezTo>
                  <a:pt x="82" y="47"/>
                  <a:pt x="85" y="49"/>
                  <a:pt x="88" y="51"/>
                </a:cubicBezTo>
                <a:cubicBezTo>
                  <a:pt x="89" y="52"/>
                  <a:pt x="89" y="52"/>
                  <a:pt x="90" y="53"/>
                </a:cubicBezTo>
                <a:cubicBezTo>
                  <a:pt x="92" y="56"/>
                  <a:pt x="91" y="69"/>
                  <a:pt x="90" y="75"/>
                </a:cubicBezTo>
                <a:cubicBezTo>
                  <a:pt x="88" y="80"/>
                  <a:pt x="84" y="88"/>
                  <a:pt x="84" y="88"/>
                </a:cubicBezTo>
                <a:cubicBezTo>
                  <a:pt x="84" y="88"/>
                  <a:pt x="84" y="88"/>
                  <a:pt x="83" y="88"/>
                </a:cubicBezTo>
                <a:cubicBezTo>
                  <a:pt x="82" y="91"/>
                  <a:pt x="82" y="93"/>
                  <a:pt x="82" y="96"/>
                </a:cubicBezTo>
                <a:cubicBezTo>
                  <a:pt x="76" y="153"/>
                  <a:pt x="76" y="153"/>
                  <a:pt x="76" y="153"/>
                </a:cubicBezTo>
                <a:cubicBezTo>
                  <a:pt x="76" y="154"/>
                  <a:pt x="75" y="154"/>
                  <a:pt x="75" y="154"/>
                </a:cubicBezTo>
                <a:cubicBezTo>
                  <a:pt x="65" y="154"/>
                  <a:pt x="65" y="154"/>
                  <a:pt x="65" y="154"/>
                </a:cubicBezTo>
                <a:cubicBezTo>
                  <a:pt x="65" y="154"/>
                  <a:pt x="64" y="154"/>
                  <a:pt x="64" y="153"/>
                </a:cubicBezTo>
                <a:cubicBezTo>
                  <a:pt x="58" y="96"/>
                  <a:pt x="58" y="96"/>
                  <a:pt x="58" y="96"/>
                </a:cubicBezTo>
                <a:cubicBezTo>
                  <a:pt x="58" y="93"/>
                  <a:pt x="57" y="91"/>
                  <a:pt x="56" y="88"/>
                </a:cubicBezTo>
                <a:cubicBezTo>
                  <a:pt x="56" y="88"/>
                  <a:pt x="56" y="88"/>
                  <a:pt x="56" y="88"/>
                </a:cubicBezTo>
                <a:cubicBezTo>
                  <a:pt x="56" y="88"/>
                  <a:pt x="52" y="80"/>
                  <a:pt x="50" y="75"/>
                </a:cubicBezTo>
                <a:cubicBezTo>
                  <a:pt x="49" y="69"/>
                  <a:pt x="48" y="56"/>
                  <a:pt x="50" y="53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4" y="35"/>
                  <a:pt x="78" y="34"/>
                  <a:pt x="80" y="31"/>
                </a:cubicBezTo>
                <a:cubicBezTo>
                  <a:pt x="85" y="25"/>
                  <a:pt x="84" y="16"/>
                  <a:pt x="84" y="14"/>
                </a:cubicBezTo>
                <a:cubicBezTo>
                  <a:pt x="84" y="4"/>
                  <a:pt x="76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4" y="0"/>
                  <a:pt x="56" y="4"/>
                  <a:pt x="56" y="14"/>
                </a:cubicBezTo>
                <a:cubicBezTo>
                  <a:pt x="56" y="16"/>
                  <a:pt x="55" y="25"/>
                  <a:pt x="60" y="31"/>
                </a:cubicBezTo>
                <a:cubicBezTo>
                  <a:pt x="62" y="34"/>
                  <a:pt x="66" y="35"/>
                  <a:pt x="70" y="35"/>
                </a:cubicBezTo>
                <a:close/>
                <a:moveTo>
                  <a:pt x="62" y="15"/>
                </a:moveTo>
                <a:cubicBezTo>
                  <a:pt x="62" y="15"/>
                  <a:pt x="62" y="15"/>
                  <a:pt x="62" y="15"/>
                </a:cubicBezTo>
                <a:cubicBezTo>
                  <a:pt x="62" y="7"/>
                  <a:pt x="67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3" y="6"/>
                  <a:pt x="78" y="7"/>
                  <a:pt x="78" y="15"/>
                </a:cubicBezTo>
                <a:cubicBezTo>
                  <a:pt x="78" y="15"/>
                  <a:pt x="78" y="15"/>
                  <a:pt x="78" y="15"/>
                </a:cubicBezTo>
                <a:cubicBezTo>
                  <a:pt x="79" y="17"/>
                  <a:pt x="79" y="24"/>
                  <a:pt x="76" y="27"/>
                </a:cubicBezTo>
                <a:cubicBezTo>
                  <a:pt x="74" y="29"/>
                  <a:pt x="72" y="29"/>
                  <a:pt x="70" y="29"/>
                </a:cubicBezTo>
                <a:cubicBezTo>
                  <a:pt x="70" y="29"/>
                  <a:pt x="70" y="29"/>
                  <a:pt x="70" y="29"/>
                </a:cubicBezTo>
                <a:cubicBezTo>
                  <a:pt x="68" y="29"/>
                  <a:pt x="66" y="29"/>
                  <a:pt x="64" y="27"/>
                </a:cubicBezTo>
                <a:cubicBezTo>
                  <a:pt x="61" y="24"/>
                  <a:pt x="61" y="17"/>
                  <a:pt x="62" y="1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49" name="Freeform 824">
            <a:extLst>
              <a:ext uri="{FF2B5EF4-FFF2-40B4-BE49-F238E27FC236}">
                <a16:creationId xmlns="" xmlns:a16="http://schemas.microsoft.com/office/drawing/2014/main" id="{9E9E7577-4D6F-49D0-88F2-5EDD7BCBCA1E}"/>
              </a:ext>
            </a:extLst>
          </p:cNvPr>
          <p:cNvSpPr>
            <a:spLocks noEditPoints="1"/>
          </p:cNvSpPr>
          <p:nvPr/>
        </p:nvSpPr>
        <p:spPr bwMode="auto">
          <a:xfrm>
            <a:off x="1302498" y="1168011"/>
            <a:ext cx="544214" cy="627380"/>
          </a:xfrm>
          <a:custGeom>
            <a:avLst/>
            <a:gdLst>
              <a:gd name="T0" fmla="*/ 37544 w 140"/>
              <a:gd name="T1" fmla="*/ 344289 h 160"/>
              <a:gd name="T2" fmla="*/ 109220 w 140"/>
              <a:gd name="T3" fmla="*/ 550863 h 160"/>
              <a:gd name="T4" fmla="*/ 157004 w 140"/>
              <a:gd name="T5" fmla="*/ 327075 h 160"/>
              <a:gd name="T6" fmla="*/ 129699 w 140"/>
              <a:gd name="T7" fmla="*/ 344289 h 160"/>
              <a:gd name="T8" fmla="*/ 78502 w 140"/>
              <a:gd name="T9" fmla="*/ 530206 h 160"/>
              <a:gd name="T10" fmla="*/ 51197 w 140"/>
              <a:gd name="T11" fmla="*/ 316746 h 160"/>
              <a:gd name="T12" fmla="*/ 30718 w 140"/>
              <a:gd name="T13" fmla="*/ 206574 h 160"/>
              <a:gd name="T14" fmla="*/ 85328 w 140"/>
              <a:gd name="T15" fmla="*/ 213459 h 160"/>
              <a:gd name="T16" fmla="*/ 129699 w 140"/>
              <a:gd name="T17" fmla="*/ 175588 h 160"/>
              <a:gd name="T18" fmla="*/ 95568 w 140"/>
              <a:gd name="T19" fmla="*/ 192802 h 160"/>
              <a:gd name="T20" fmla="*/ 27305 w 140"/>
              <a:gd name="T21" fmla="*/ 182473 h 160"/>
              <a:gd name="T22" fmla="*/ 92154 w 140"/>
              <a:gd name="T23" fmla="*/ 148044 h 160"/>
              <a:gd name="T24" fmla="*/ 95568 w 140"/>
              <a:gd name="T25" fmla="*/ 148044 h 160"/>
              <a:gd name="T26" fmla="*/ 95568 w 140"/>
              <a:gd name="T27" fmla="*/ 34429 h 160"/>
              <a:gd name="T28" fmla="*/ 47784 w 140"/>
              <a:gd name="T29" fmla="*/ 79187 h 160"/>
              <a:gd name="T30" fmla="*/ 68263 w 140"/>
              <a:gd name="T31" fmla="*/ 82629 h 160"/>
              <a:gd name="T32" fmla="*/ 92154 w 140"/>
              <a:gd name="T33" fmla="*/ 51643 h 160"/>
              <a:gd name="T34" fmla="*/ 119460 w 140"/>
              <a:gd name="T35" fmla="*/ 82629 h 160"/>
              <a:gd name="T36" fmla="*/ 95568 w 140"/>
              <a:gd name="T37" fmla="*/ 127387 h 160"/>
              <a:gd name="T38" fmla="*/ 75089 w 140"/>
              <a:gd name="T39" fmla="*/ 120501 h 160"/>
              <a:gd name="T40" fmla="*/ 320834 w 140"/>
              <a:gd name="T41" fmla="*/ 327075 h 160"/>
              <a:gd name="T42" fmla="*/ 368618 w 140"/>
              <a:gd name="T43" fmla="*/ 550863 h 160"/>
              <a:gd name="T44" fmla="*/ 440294 w 140"/>
              <a:gd name="T45" fmla="*/ 344289 h 160"/>
              <a:gd name="T46" fmla="*/ 464185 w 140"/>
              <a:gd name="T47" fmla="*/ 192802 h 160"/>
              <a:gd name="T48" fmla="*/ 402749 w 140"/>
              <a:gd name="T49" fmla="*/ 165259 h 160"/>
              <a:gd name="T50" fmla="*/ 351552 w 140"/>
              <a:gd name="T51" fmla="*/ 161816 h 160"/>
              <a:gd name="T52" fmla="*/ 382270 w 140"/>
              <a:gd name="T53" fmla="*/ 220345 h 160"/>
              <a:gd name="T54" fmla="*/ 440294 w 140"/>
              <a:gd name="T55" fmla="*/ 199688 h 160"/>
              <a:gd name="T56" fmla="*/ 426641 w 140"/>
              <a:gd name="T57" fmla="*/ 316746 h 160"/>
              <a:gd name="T58" fmla="*/ 402749 w 140"/>
              <a:gd name="T59" fmla="*/ 530206 h 160"/>
              <a:gd name="T60" fmla="*/ 365205 w 140"/>
              <a:gd name="T61" fmla="*/ 530206 h 160"/>
              <a:gd name="T62" fmla="*/ 327660 w 140"/>
              <a:gd name="T63" fmla="*/ 313303 h 160"/>
              <a:gd name="T64" fmla="*/ 382270 w 140"/>
              <a:gd name="T65" fmla="*/ 148044 h 160"/>
              <a:gd name="T66" fmla="*/ 430054 w 140"/>
              <a:gd name="T67" fmla="*/ 79187 h 160"/>
              <a:gd name="T68" fmla="*/ 382270 w 140"/>
              <a:gd name="T69" fmla="*/ 34429 h 160"/>
              <a:gd name="T70" fmla="*/ 382270 w 140"/>
              <a:gd name="T71" fmla="*/ 148044 h 160"/>
              <a:gd name="T72" fmla="*/ 382270 w 140"/>
              <a:gd name="T73" fmla="*/ 51643 h 160"/>
              <a:gd name="T74" fmla="*/ 385684 w 140"/>
              <a:gd name="T75" fmla="*/ 51643 h 160"/>
              <a:gd name="T76" fmla="*/ 399336 w 140"/>
              <a:gd name="T77" fmla="*/ 120501 h 160"/>
              <a:gd name="T78" fmla="*/ 382270 w 140"/>
              <a:gd name="T79" fmla="*/ 127387 h 160"/>
              <a:gd name="T80" fmla="*/ 153591 w 140"/>
              <a:gd name="T81" fmla="*/ 168702 h 160"/>
              <a:gd name="T82" fmla="*/ 180896 w 140"/>
              <a:gd name="T83" fmla="*/ 330518 h 160"/>
              <a:gd name="T84" fmla="*/ 255985 w 140"/>
              <a:gd name="T85" fmla="*/ 550863 h 160"/>
              <a:gd name="T86" fmla="*/ 303768 w 140"/>
              <a:gd name="T87" fmla="*/ 313303 h 160"/>
              <a:gd name="T88" fmla="*/ 310595 w 140"/>
              <a:gd name="T89" fmla="*/ 158373 h 160"/>
              <a:gd name="T90" fmla="*/ 238919 w 140"/>
              <a:gd name="T91" fmla="*/ 168702 h 160"/>
              <a:gd name="T92" fmla="*/ 167243 w 140"/>
              <a:gd name="T93" fmla="*/ 158373 h 160"/>
              <a:gd name="T94" fmla="*/ 177483 w 140"/>
              <a:gd name="T95" fmla="*/ 175588 h 160"/>
              <a:gd name="T96" fmla="*/ 238919 w 140"/>
              <a:gd name="T97" fmla="*/ 196245 h 160"/>
              <a:gd name="T98" fmla="*/ 300355 w 140"/>
              <a:gd name="T99" fmla="*/ 175588 h 160"/>
              <a:gd name="T100" fmla="*/ 286703 w 140"/>
              <a:gd name="T101" fmla="*/ 302975 h 160"/>
              <a:gd name="T102" fmla="*/ 259398 w 140"/>
              <a:gd name="T103" fmla="*/ 526763 h 160"/>
              <a:gd name="T104" fmla="*/ 218440 w 140"/>
              <a:gd name="T105" fmla="*/ 526763 h 160"/>
              <a:gd name="T106" fmla="*/ 191135 w 140"/>
              <a:gd name="T107" fmla="*/ 302975 h 160"/>
              <a:gd name="T108" fmla="*/ 238919 w 140"/>
              <a:gd name="T109" fmla="*/ 120501 h 160"/>
              <a:gd name="T110" fmla="*/ 238919 w 140"/>
              <a:gd name="T111" fmla="*/ 120501 h 160"/>
              <a:gd name="T112" fmla="*/ 238919 w 140"/>
              <a:gd name="T113" fmla="*/ 0 h 160"/>
              <a:gd name="T114" fmla="*/ 191135 w 140"/>
              <a:gd name="T115" fmla="*/ 48201 h 160"/>
              <a:gd name="T116" fmla="*/ 211614 w 140"/>
              <a:gd name="T117" fmla="*/ 51643 h 160"/>
              <a:gd name="T118" fmla="*/ 238919 w 140"/>
              <a:gd name="T119" fmla="*/ 20657 h 160"/>
              <a:gd name="T120" fmla="*/ 266224 w 140"/>
              <a:gd name="T121" fmla="*/ 51643 h 160"/>
              <a:gd name="T122" fmla="*/ 238919 w 140"/>
              <a:gd name="T123" fmla="*/ 99844 h 160"/>
              <a:gd name="T124" fmla="*/ 211614 w 140"/>
              <a:gd name="T125" fmla="*/ 51643 h 1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40" h="160">
                <a:moveTo>
                  <a:pt x="4" y="81"/>
                </a:moveTo>
                <a:cubicBezTo>
                  <a:pt x="5" y="87"/>
                  <a:pt x="9" y="94"/>
                  <a:pt x="10" y="95"/>
                </a:cubicBezTo>
                <a:cubicBezTo>
                  <a:pt x="10" y="97"/>
                  <a:pt x="11" y="98"/>
                  <a:pt x="11" y="100"/>
                </a:cubicBezTo>
                <a:cubicBezTo>
                  <a:pt x="16" y="154"/>
                  <a:pt x="16" y="154"/>
                  <a:pt x="16" y="154"/>
                </a:cubicBezTo>
                <a:cubicBezTo>
                  <a:pt x="17" y="158"/>
                  <a:pt x="20" y="160"/>
                  <a:pt x="23" y="160"/>
                </a:cubicBezTo>
                <a:cubicBezTo>
                  <a:pt x="32" y="160"/>
                  <a:pt x="32" y="160"/>
                  <a:pt x="32" y="160"/>
                </a:cubicBezTo>
                <a:cubicBezTo>
                  <a:pt x="36" y="160"/>
                  <a:pt x="38" y="158"/>
                  <a:pt x="39" y="154"/>
                </a:cubicBezTo>
                <a:cubicBezTo>
                  <a:pt x="44" y="100"/>
                  <a:pt x="44" y="100"/>
                  <a:pt x="44" y="100"/>
                </a:cubicBezTo>
                <a:cubicBezTo>
                  <a:pt x="44" y="98"/>
                  <a:pt x="45" y="97"/>
                  <a:pt x="46" y="95"/>
                </a:cubicBezTo>
                <a:cubicBezTo>
                  <a:pt x="46" y="93"/>
                  <a:pt x="46" y="92"/>
                  <a:pt x="44" y="91"/>
                </a:cubicBezTo>
                <a:cubicBezTo>
                  <a:pt x="43" y="90"/>
                  <a:pt x="41" y="91"/>
                  <a:pt x="40" y="93"/>
                </a:cubicBezTo>
                <a:cubicBezTo>
                  <a:pt x="39" y="95"/>
                  <a:pt x="39" y="97"/>
                  <a:pt x="38" y="100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33" y="154"/>
                  <a:pt x="33" y="154"/>
                  <a:pt x="32" y="154"/>
                </a:cubicBezTo>
                <a:cubicBezTo>
                  <a:pt x="23" y="154"/>
                  <a:pt x="23" y="154"/>
                  <a:pt x="23" y="154"/>
                </a:cubicBezTo>
                <a:cubicBezTo>
                  <a:pt x="23" y="154"/>
                  <a:pt x="22" y="154"/>
                  <a:pt x="22" y="154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7" y="97"/>
                  <a:pt x="16" y="95"/>
                  <a:pt x="15" y="92"/>
                </a:cubicBezTo>
                <a:cubicBezTo>
                  <a:pt x="15" y="92"/>
                  <a:pt x="15" y="92"/>
                  <a:pt x="15" y="92"/>
                </a:cubicBezTo>
                <a:cubicBezTo>
                  <a:pt x="15" y="92"/>
                  <a:pt x="11" y="85"/>
                  <a:pt x="9" y="80"/>
                </a:cubicBezTo>
                <a:cubicBezTo>
                  <a:pt x="8" y="74"/>
                  <a:pt x="7" y="62"/>
                  <a:pt x="9" y="60"/>
                </a:cubicBezTo>
                <a:cubicBezTo>
                  <a:pt x="10" y="59"/>
                  <a:pt x="10" y="58"/>
                  <a:pt x="11" y="58"/>
                </a:cubicBezTo>
                <a:cubicBezTo>
                  <a:pt x="14" y="56"/>
                  <a:pt x="17" y="54"/>
                  <a:pt x="19" y="53"/>
                </a:cubicBezTo>
                <a:cubicBezTo>
                  <a:pt x="25" y="62"/>
                  <a:pt x="25" y="62"/>
                  <a:pt x="25" y="62"/>
                </a:cubicBezTo>
                <a:cubicBezTo>
                  <a:pt x="26" y="63"/>
                  <a:pt x="27" y="64"/>
                  <a:pt x="28" y="64"/>
                </a:cubicBezTo>
                <a:cubicBezTo>
                  <a:pt x="28" y="64"/>
                  <a:pt x="29" y="63"/>
                  <a:pt x="30" y="62"/>
                </a:cubicBezTo>
                <a:cubicBezTo>
                  <a:pt x="38" y="51"/>
                  <a:pt x="38" y="51"/>
                  <a:pt x="38" y="51"/>
                </a:cubicBezTo>
                <a:cubicBezTo>
                  <a:pt x="39" y="50"/>
                  <a:pt x="39" y="48"/>
                  <a:pt x="37" y="47"/>
                </a:cubicBezTo>
                <a:cubicBezTo>
                  <a:pt x="36" y="46"/>
                  <a:pt x="34" y="47"/>
                  <a:pt x="33" y="48"/>
                </a:cubicBezTo>
                <a:cubicBezTo>
                  <a:pt x="28" y="56"/>
                  <a:pt x="28" y="56"/>
                  <a:pt x="28" y="56"/>
                </a:cubicBezTo>
                <a:cubicBezTo>
                  <a:pt x="22" y="48"/>
                  <a:pt x="22" y="48"/>
                  <a:pt x="22" y="48"/>
                </a:cubicBezTo>
                <a:cubicBezTo>
                  <a:pt x="21" y="47"/>
                  <a:pt x="20" y="46"/>
                  <a:pt x="18" y="47"/>
                </a:cubicBezTo>
                <a:cubicBezTo>
                  <a:pt x="18" y="47"/>
                  <a:pt x="12" y="49"/>
                  <a:pt x="8" y="53"/>
                </a:cubicBezTo>
                <a:cubicBezTo>
                  <a:pt x="6" y="54"/>
                  <a:pt x="6" y="55"/>
                  <a:pt x="4" y="56"/>
                </a:cubicBezTo>
                <a:cubicBezTo>
                  <a:pt x="0" y="60"/>
                  <a:pt x="3" y="77"/>
                  <a:pt x="4" y="81"/>
                </a:cubicBezTo>
                <a:close/>
                <a:moveTo>
                  <a:pt x="27" y="43"/>
                </a:moveTo>
                <a:cubicBezTo>
                  <a:pt x="27" y="43"/>
                  <a:pt x="27" y="43"/>
                  <a:pt x="27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43"/>
                  <a:pt x="35" y="42"/>
                  <a:pt x="37" y="39"/>
                </a:cubicBezTo>
                <a:cubicBezTo>
                  <a:pt x="42" y="34"/>
                  <a:pt x="41" y="24"/>
                  <a:pt x="41" y="23"/>
                </a:cubicBezTo>
                <a:cubicBezTo>
                  <a:pt x="41" y="13"/>
                  <a:pt x="34" y="10"/>
                  <a:pt x="28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1" y="10"/>
                  <a:pt x="14" y="13"/>
                  <a:pt x="14" y="23"/>
                </a:cubicBezTo>
                <a:cubicBezTo>
                  <a:pt x="14" y="24"/>
                  <a:pt x="13" y="34"/>
                  <a:pt x="18" y="39"/>
                </a:cubicBezTo>
                <a:cubicBezTo>
                  <a:pt x="20" y="42"/>
                  <a:pt x="23" y="43"/>
                  <a:pt x="27" y="43"/>
                </a:cubicBezTo>
                <a:close/>
                <a:moveTo>
                  <a:pt x="20" y="24"/>
                </a:moveTo>
                <a:cubicBezTo>
                  <a:pt x="20" y="24"/>
                  <a:pt x="20" y="24"/>
                  <a:pt x="20" y="24"/>
                </a:cubicBezTo>
                <a:cubicBezTo>
                  <a:pt x="20" y="17"/>
                  <a:pt x="25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30" y="15"/>
                  <a:pt x="35" y="17"/>
                  <a:pt x="35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6"/>
                  <a:pt x="35" y="32"/>
                  <a:pt x="33" y="35"/>
                </a:cubicBezTo>
                <a:cubicBezTo>
                  <a:pt x="31" y="36"/>
                  <a:pt x="30" y="37"/>
                  <a:pt x="28" y="37"/>
                </a:cubicBezTo>
                <a:cubicBezTo>
                  <a:pt x="28" y="37"/>
                  <a:pt x="28" y="37"/>
                  <a:pt x="27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5" y="37"/>
                  <a:pt x="24" y="36"/>
                  <a:pt x="22" y="35"/>
                </a:cubicBezTo>
                <a:cubicBezTo>
                  <a:pt x="20" y="32"/>
                  <a:pt x="20" y="26"/>
                  <a:pt x="20" y="24"/>
                </a:cubicBezTo>
                <a:close/>
                <a:moveTo>
                  <a:pt x="96" y="91"/>
                </a:moveTo>
                <a:cubicBezTo>
                  <a:pt x="94" y="92"/>
                  <a:pt x="94" y="93"/>
                  <a:pt x="94" y="95"/>
                </a:cubicBezTo>
                <a:cubicBezTo>
                  <a:pt x="95" y="97"/>
                  <a:pt x="96" y="98"/>
                  <a:pt x="96" y="100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2" y="158"/>
                  <a:pt x="104" y="160"/>
                  <a:pt x="108" y="160"/>
                </a:cubicBezTo>
                <a:cubicBezTo>
                  <a:pt x="117" y="160"/>
                  <a:pt x="117" y="160"/>
                  <a:pt x="117" y="160"/>
                </a:cubicBezTo>
                <a:cubicBezTo>
                  <a:pt x="120" y="160"/>
                  <a:pt x="123" y="158"/>
                  <a:pt x="123" y="154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98"/>
                  <a:pt x="130" y="97"/>
                  <a:pt x="130" y="95"/>
                </a:cubicBezTo>
                <a:cubicBezTo>
                  <a:pt x="131" y="94"/>
                  <a:pt x="135" y="87"/>
                  <a:pt x="136" y="81"/>
                </a:cubicBezTo>
                <a:cubicBezTo>
                  <a:pt x="137" y="77"/>
                  <a:pt x="140" y="60"/>
                  <a:pt x="136" y="56"/>
                </a:cubicBezTo>
                <a:cubicBezTo>
                  <a:pt x="134" y="55"/>
                  <a:pt x="134" y="54"/>
                  <a:pt x="132" y="53"/>
                </a:cubicBezTo>
                <a:cubicBezTo>
                  <a:pt x="128" y="49"/>
                  <a:pt x="122" y="47"/>
                  <a:pt x="122" y="47"/>
                </a:cubicBezTo>
                <a:cubicBezTo>
                  <a:pt x="120" y="46"/>
                  <a:pt x="119" y="47"/>
                  <a:pt x="118" y="48"/>
                </a:cubicBezTo>
                <a:cubicBezTo>
                  <a:pt x="112" y="56"/>
                  <a:pt x="112" y="56"/>
                  <a:pt x="112" y="56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6" y="47"/>
                  <a:pt x="104" y="46"/>
                  <a:pt x="103" y="47"/>
                </a:cubicBezTo>
                <a:cubicBezTo>
                  <a:pt x="101" y="48"/>
                  <a:pt x="101" y="50"/>
                  <a:pt x="102" y="51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111" y="63"/>
                  <a:pt x="111" y="64"/>
                  <a:pt x="112" y="64"/>
                </a:cubicBezTo>
                <a:cubicBezTo>
                  <a:pt x="113" y="64"/>
                  <a:pt x="114" y="63"/>
                  <a:pt x="115" y="62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3" y="54"/>
                  <a:pt x="126" y="56"/>
                  <a:pt x="129" y="58"/>
                </a:cubicBezTo>
                <a:cubicBezTo>
                  <a:pt x="130" y="58"/>
                  <a:pt x="130" y="59"/>
                  <a:pt x="131" y="60"/>
                </a:cubicBezTo>
                <a:cubicBezTo>
                  <a:pt x="132" y="62"/>
                  <a:pt x="132" y="74"/>
                  <a:pt x="131" y="80"/>
                </a:cubicBezTo>
                <a:cubicBezTo>
                  <a:pt x="129" y="85"/>
                  <a:pt x="125" y="92"/>
                  <a:pt x="125" y="92"/>
                </a:cubicBezTo>
                <a:cubicBezTo>
                  <a:pt x="125" y="92"/>
                  <a:pt x="125" y="92"/>
                  <a:pt x="125" y="93"/>
                </a:cubicBezTo>
                <a:cubicBezTo>
                  <a:pt x="124" y="95"/>
                  <a:pt x="123" y="97"/>
                  <a:pt x="123" y="100"/>
                </a:cubicBezTo>
                <a:cubicBezTo>
                  <a:pt x="118" y="154"/>
                  <a:pt x="118" y="154"/>
                  <a:pt x="118" y="154"/>
                </a:cubicBezTo>
                <a:cubicBezTo>
                  <a:pt x="117" y="154"/>
                  <a:pt x="117" y="154"/>
                  <a:pt x="117" y="154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7" y="154"/>
                  <a:pt x="107" y="154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1" y="97"/>
                  <a:pt x="101" y="95"/>
                  <a:pt x="100" y="93"/>
                </a:cubicBezTo>
                <a:cubicBezTo>
                  <a:pt x="99" y="91"/>
                  <a:pt x="97" y="90"/>
                  <a:pt x="96" y="91"/>
                </a:cubicBezTo>
                <a:close/>
                <a:moveTo>
                  <a:pt x="112" y="43"/>
                </a:moveTo>
                <a:cubicBezTo>
                  <a:pt x="112" y="43"/>
                  <a:pt x="112" y="43"/>
                  <a:pt x="112" y="43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6" y="43"/>
                  <a:pt x="120" y="42"/>
                  <a:pt x="122" y="39"/>
                </a:cubicBezTo>
                <a:cubicBezTo>
                  <a:pt x="127" y="34"/>
                  <a:pt x="126" y="24"/>
                  <a:pt x="126" y="23"/>
                </a:cubicBezTo>
                <a:cubicBezTo>
                  <a:pt x="126" y="13"/>
                  <a:pt x="119" y="10"/>
                  <a:pt x="113" y="10"/>
                </a:cubicBezTo>
                <a:cubicBezTo>
                  <a:pt x="113" y="10"/>
                  <a:pt x="112" y="10"/>
                  <a:pt x="112" y="10"/>
                </a:cubicBezTo>
                <a:cubicBezTo>
                  <a:pt x="112" y="10"/>
                  <a:pt x="112" y="10"/>
                  <a:pt x="112" y="10"/>
                </a:cubicBezTo>
                <a:cubicBezTo>
                  <a:pt x="106" y="10"/>
                  <a:pt x="99" y="13"/>
                  <a:pt x="99" y="23"/>
                </a:cubicBezTo>
                <a:cubicBezTo>
                  <a:pt x="99" y="24"/>
                  <a:pt x="98" y="34"/>
                  <a:pt x="103" y="39"/>
                </a:cubicBezTo>
                <a:cubicBezTo>
                  <a:pt x="105" y="42"/>
                  <a:pt x="108" y="43"/>
                  <a:pt x="112" y="43"/>
                </a:cubicBezTo>
                <a:close/>
                <a:moveTo>
                  <a:pt x="105" y="24"/>
                </a:moveTo>
                <a:cubicBezTo>
                  <a:pt x="105" y="24"/>
                  <a:pt x="105" y="24"/>
                  <a:pt x="105" y="24"/>
                </a:cubicBezTo>
                <a:cubicBezTo>
                  <a:pt x="105" y="17"/>
                  <a:pt x="109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5" y="15"/>
                  <a:pt x="120" y="17"/>
                  <a:pt x="120" y="24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0" y="26"/>
                  <a:pt x="120" y="32"/>
                  <a:pt x="117" y="35"/>
                </a:cubicBezTo>
                <a:cubicBezTo>
                  <a:pt x="116" y="36"/>
                  <a:pt x="115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0" y="37"/>
                  <a:pt x="108" y="36"/>
                  <a:pt x="107" y="35"/>
                </a:cubicBezTo>
                <a:cubicBezTo>
                  <a:pt x="104" y="32"/>
                  <a:pt x="104" y="26"/>
                  <a:pt x="105" y="24"/>
                </a:cubicBezTo>
                <a:close/>
                <a:moveTo>
                  <a:pt x="45" y="49"/>
                </a:moveTo>
                <a:cubicBezTo>
                  <a:pt x="41" y="54"/>
                  <a:pt x="43" y="72"/>
                  <a:pt x="45" y="76"/>
                </a:cubicBezTo>
                <a:cubicBezTo>
                  <a:pt x="46" y="82"/>
                  <a:pt x="50" y="90"/>
                  <a:pt x="51" y="91"/>
                </a:cubicBezTo>
                <a:cubicBezTo>
                  <a:pt x="52" y="93"/>
                  <a:pt x="52" y="94"/>
                  <a:pt x="53" y="96"/>
                </a:cubicBezTo>
                <a:cubicBezTo>
                  <a:pt x="58" y="154"/>
                  <a:pt x="58" y="154"/>
                  <a:pt x="58" y="154"/>
                </a:cubicBezTo>
                <a:cubicBezTo>
                  <a:pt x="59" y="157"/>
                  <a:pt x="62" y="160"/>
                  <a:pt x="65" y="160"/>
                </a:cubicBezTo>
                <a:cubicBezTo>
                  <a:pt x="75" y="160"/>
                  <a:pt x="75" y="160"/>
                  <a:pt x="75" y="160"/>
                </a:cubicBezTo>
                <a:cubicBezTo>
                  <a:pt x="78" y="160"/>
                  <a:pt x="81" y="157"/>
                  <a:pt x="82" y="154"/>
                </a:cubicBezTo>
                <a:cubicBezTo>
                  <a:pt x="88" y="96"/>
                  <a:pt x="88" y="96"/>
                  <a:pt x="88" y="96"/>
                </a:cubicBezTo>
                <a:cubicBezTo>
                  <a:pt x="88" y="94"/>
                  <a:pt x="88" y="93"/>
                  <a:pt x="89" y="91"/>
                </a:cubicBezTo>
                <a:cubicBezTo>
                  <a:pt x="90" y="90"/>
                  <a:pt x="94" y="82"/>
                  <a:pt x="95" y="76"/>
                </a:cubicBezTo>
                <a:cubicBezTo>
                  <a:pt x="97" y="72"/>
                  <a:pt x="99" y="54"/>
                  <a:pt x="95" y="49"/>
                </a:cubicBezTo>
                <a:cubicBezTo>
                  <a:pt x="93" y="48"/>
                  <a:pt x="93" y="47"/>
                  <a:pt x="91" y="46"/>
                </a:cubicBezTo>
                <a:cubicBezTo>
                  <a:pt x="86" y="42"/>
                  <a:pt x="80" y="40"/>
                  <a:pt x="80" y="40"/>
                </a:cubicBezTo>
                <a:cubicBezTo>
                  <a:pt x="78" y="39"/>
                  <a:pt x="77" y="40"/>
                  <a:pt x="76" y="41"/>
                </a:cubicBezTo>
                <a:cubicBezTo>
                  <a:pt x="70" y="49"/>
                  <a:pt x="70" y="49"/>
                  <a:pt x="70" y="49"/>
                </a:cubicBezTo>
                <a:cubicBezTo>
                  <a:pt x="64" y="41"/>
                  <a:pt x="64" y="41"/>
                  <a:pt x="64" y="41"/>
                </a:cubicBezTo>
                <a:cubicBezTo>
                  <a:pt x="63" y="40"/>
                  <a:pt x="62" y="39"/>
                  <a:pt x="60" y="40"/>
                </a:cubicBezTo>
                <a:cubicBezTo>
                  <a:pt x="60" y="40"/>
                  <a:pt x="54" y="42"/>
                  <a:pt x="49" y="46"/>
                </a:cubicBezTo>
                <a:cubicBezTo>
                  <a:pt x="47" y="47"/>
                  <a:pt x="47" y="48"/>
                  <a:pt x="45" y="49"/>
                </a:cubicBezTo>
                <a:close/>
                <a:moveTo>
                  <a:pt x="50" y="53"/>
                </a:moveTo>
                <a:cubicBezTo>
                  <a:pt x="51" y="52"/>
                  <a:pt x="51" y="52"/>
                  <a:pt x="52" y="51"/>
                </a:cubicBezTo>
                <a:cubicBezTo>
                  <a:pt x="55" y="49"/>
                  <a:pt x="58" y="47"/>
                  <a:pt x="60" y="4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7"/>
                  <a:pt x="70" y="57"/>
                </a:cubicBezTo>
                <a:cubicBezTo>
                  <a:pt x="71" y="57"/>
                  <a:pt x="72" y="57"/>
                  <a:pt x="72" y="56"/>
                </a:cubicBezTo>
                <a:cubicBezTo>
                  <a:pt x="79" y="46"/>
                  <a:pt x="79" y="46"/>
                  <a:pt x="79" y="46"/>
                </a:cubicBezTo>
                <a:cubicBezTo>
                  <a:pt x="82" y="47"/>
                  <a:pt x="85" y="49"/>
                  <a:pt x="88" y="51"/>
                </a:cubicBezTo>
                <a:cubicBezTo>
                  <a:pt x="89" y="52"/>
                  <a:pt x="89" y="52"/>
                  <a:pt x="90" y="53"/>
                </a:cubicBezTo>
                <a:cubicBezTo>
                  <a:pt x="92" y="56"/>
                  <a:pt x="91" y="69"/>
                  <a:pt x="90" y="75"/>
                </a:cubicBezTo>
                <a:cubicBezTo>
                  <a:pt x="88" y="80"/>
                  <a:pt x="84" y="88"/>
                  <a:pt x="84" y="88"/>
                </a:cubicBezTo>
                <a:cubicBezTo>
                  <a:pt x="84" y="88"/>
                  <a:pt x="84" y="88"/>
                  <a:pt x="83" y="88"/>
                </a:cubicBezTo>
                <a:cubicBezTo>
                  <a:pt x="82" y="91"/>
                  <a:pt x="82" y="93"/>
                  <a:pt x="82" y="96"/>
                </a:cubicBezTo>
                <a:cubicBezTo>
                  <a:pt x="76" y="153"/>
                  <a:pt x="76" y="153"/>
                  <a:pt x="76" y="153"/>
                </a:cubicBezTo>
                <a:cubicBezTo>
                  <a:pt x="76" y="154"/>
                  <a:pt x="75" y="154"/>
                  <a:pt x="75" y="154"/>
                </a:cubicBezTo>
                <a:cubicBezTo>
                  <a:pt x="65" y="154"/>
                  <a:pt x="65" y="154"/>
                  <a:pt x="65" y="154"/>
                </a:cubicBezTo>
                <a:cubicBezTo>
                  <a:pt x="65" y="154"/>
                  <a:pt x="64" y="154"/>
                  <a:pt x="64" y="153"/>
                </a:cubicBezTo>
                <a:cubicBezTo>
                  <a:pt x="58" y="96"/>
                  <a:pt x="58" y="96"/>
                  <a:pt x="58" y="96"/>
                </a:cubicBezTo>
                <a:cubicBezTo>
                  <a:pt x="58" y="93"/>
                  <a:pt x="57" y="91"/>
                  <a:pt x="56" y="88"/>
                </a:cubicBezTo>
                <a:cubicBezTo>
                  <a:pt x="56" y="88"/>
                  <a:pt x="56" y="88"/>
                  <a:pt x="56" y="88"/>
                </a:cubicBezTo>
                <a:cubicBezTo>
                  <a:pt x="56" y="88"/>
                  <a:pt x="52" y="80"/>
                  <a:pt x="50" y="75"/>
                </a:cubicBezTo>
                <a:cubicBezTo>
                  <a:pt x="49" y="69"/>
                  <a:pt x="48" y="56"/>
                  <a:pt x="50" y="53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4" y="35"/>
                  <a:pt x="78" y="34"/>
                  <a:pt x="80" y="31"/>
                </a:cubicBezTo>
                <a:cubicBezTo>
                  <a:pt x="85" y="25"/>
                  <a:pt x="84" y="16"/>
                  <a:pt x="84" y="14"/>
                </a:cubicBezTo>
                <a:cubicBezTo>
                  <a:pt x="84" y="4"/>
                  <a:pt x="76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4" y="0"/>
                  <a:pt x="56" y="4"/>
                  <a:pt x="56" y="14"/>
                </a:cubicBezTo>
                <a:cubicBezTo>
                  <a:pt x="56" y="16"/>
                  <a:pt x="55" y="25"/>
                  <a:pt x="60" y="31"/>
                </a:cubicBezTo>
                <a:cubicBezTo>
                  <a:pt x="62" y="34"/>
                  <a:pt x="66" y="35"/>
                  <a:pt x="70" y="35"/>
                </a:cubicBezTo>
                <a:close/>
                <a:moveTo>
                  <a:pt x="62" y="15"/>
                </a:moveTo>
                <a:cubicBezTo>
                  <a:pt x="62" y="15"/>
                  <a:pt x="62" y="15"/>
                  <a:pt x="62" y="15"/>
                </a:cubicBezTo>
                <a:cubicBezTo>
                  <a:pt x="62" y="7"/>
                  <a:pt x="67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3" y="6"/>
                  <a:pt x="78" y="7"/>
                  <a:pt x="78" y="15"/>
                </a:cubicBezTo>
                <a:cubicBezTo>
                  <a:pt x="78" y="15"/>
                  <a:pt x="78" y="15"/>
                  <a:pt x="78" y="15"/>
                </a:cubicBezTo>
                <a:cubicBezTo>
                  <a:pt x="79" y="17"/>
                  <a:pt x="79" y="24"/>
                  <a:pt x="76" y="27"/>
                </a:cubicBezTo>
                <a:cubicBezTo>
                  <a:pt x="74" y="29"/>
                  <a:pt x="72" y="29"/>
                  <a:pt x="70" y="29"/>
                </a:cubicBezTo>
                <a:cubicBezTo>
                  <a:pt x="70" y="29"/>
                  <a:pt x="70" y="29"/>
                  <a:pt x="70" y="29"/>
                </a:cubicBezTo>
                <a:cubicBezTo>
                  <a:pt x="68" y="29"/>
                  <a:pt x="66" y="29"/>
                  <a:pt x="64" y="27"/>
                </a:cubicBezTo>
                <a:cubicBezTo>
                  <a:pt x="61" y="24"/>
                  <a:pt x="61" y="17"/>
                  <a:pt x="62" y="1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52" name="Freeform 824">
            <a:extLst>
              <a:ext uri="{FF2B5EF4-FFF2-40B4-BE49-F238E27FC236}">
                <a16:creationId xmlns="" xmlns:a16="http://schemas.microsoft.com/office/drawing/2014/main" id="{9E9E7577-4D6F-49D0-88F2-5EDD7BCBCA1E}"/>
              </a:ext>
            </a:extLst>
          </p:cNvPr>
          <p:cNvSpPr>
            <a:spLocks noEditPoints="1"/>
          </p:cNvSpPr>
          <p:nvPr/>
        </p:nvSpPr>
        <p:spPr bwMode="auto">
          <a:xfrm>
            <a:off x="6431624" y="5173032"/>
            <a:ext cx="544214" cy="627380"/>
          </a:xfrm>
          <a:custGeom>
            <a:avLst/>
            <a:gdLst>
              <a:gd name="T0" fmla="*/ 37544 w 140"/>
              <a:gd name="T1" fmla="*/ 344289 h 160"/>
              <a:gd name="T2" fmla="*/ 109220 w 140"/>
              <a:gd name="T3" fmla="*/ 550863 h 160"/>
              <a:gd name="T4" fmla="*/ 157004 w 140"/>
              <a:gd name="T5" fmla="*/ 327075 h 160"/>
              <a:gd name="T6" fmla="*/ 129699 w 140"/>
              <a:gd name="T7" fmla="*/ 344289 h 160"/>
              <a:gd name="T8" fmla="*/ 78502 w 140"/>
              <a:gd name="T9" fmla="*/ 530206 h 160"/>
              <a:gd name="T10" fmla="*/ 51197 w 140"/>
              <a:gd name="T11" fmla="*/ 316746 h 160"/>
              <a:gd name="T12" fmla="*/ 30718 w 140"/>
              <a:gd name="T13" fmla="*/ 206574 h 160"/>
              <a:gd name="T14" fmla="*/ 85328 w 140"/>
              <a:gd name="T15" fmla="*/ 213459 h 160"/>
              <a:gd name="T16" fmla="*/ 129699 w 140"/>
              <a:gd name="T17" fmla="*/ 175588 h 160"/>
              <a:gd name="T18" fmla="*/ 95568 w 140"/>
              <a:gd name="T19" fmla="*/ 192802 h 160"/>
              <a:gd name="T20" fmla="*/ 27305 w 140"/>
              <a:gd name="T21" fmla="*/ 182473 h 160"/>
              <a:gd name="T22" fmla="*/ 92154 w 140"/>
              <a:gd name="T23" fmla="*/ 148044 h 160"/>
              <a:gd name="T24" fmla="*/ 95568 w 140"/>
              <a:gd name="T25" fmla="*/ 148044 h 160"/>
              <a:gd name="T26" fmla="*/ 95568 w 140"/>
              <a:gd name="T27" fmla="*/ 34429 h 160"/>
              <a:gd name="T28" fmla="*/ 47784 w 140"/>
              <a:gd name="T29" fmla="*/ 79187 h 160"/>
              <a:gd name="T30" fmla="*/ 68263 w 140"/>
              <a:gd name="T31" fmla="*/ 82629 h 160"/>
              <a:gd name="T32" fmla="*/ 92154 w 140"/>
              <a:gd name="T33" fmla="*/ 51643 h 160"/>
              <a:gd name="T34" fmla="*/ 119460 w 140"/>
              <a:gd name="T35" fmla="*/ 82629 h 160"/>
              <a:gd name="T36" fmla="*/ 95568 w 140"/>
              <a:gd name="T37" fmla="*/ 127387 h 160"/>
              <a:gd name="T38" fmla="*/ 75089 w 140"/>
              <a:gd name="T39" fmla="*/ 120501 h 160"/>
              <a:gd name="T40" fmla="*/ 320834 w 140"/>
              <a:gd name="T41" fmla="*/ 327075 h 160"/>
              <a:gd name="T42" fmla="*/ 368618 w 140"/>
              <a:gd name="T43" fmla="*/ 550863 h 160"/>
              <a:gd name="T44" fmla="*/ 440294 w 140"/>
              <a:gd name="T45" fmla="*/ 344289 h 160"/>
              <a:gd name="T46" fmla="*/ 464185 w 140"/>
              <a:gd name="T47" fmla="*/ 192802 h 160"/>
              <a:gd name="T48" fmla="*/ 402749 w 140"/>
              <a:gd name="T49" fmla="*/ 165259 h 160"/>
              <a:gd name="T50" fmla="*/ 351552 w 140"/>
              <a:gd name="T51" fmla="*/ 161816 h 160"/>
              <a:gd name="T52" fmla="*/ 382270 w 140"/>
              <a:gd name="T53" fmla="*/ 220345 h 160"/>
              <a:gd name="T54" fmla="*/ 440294 w 140"/>
              <a:gd name="T55" fmla="*/ 199688 h 160"/>
              <a:gd name="T56" fmla="*/ 426641 w 140"/>
              <a:gd name="T57" fmla="*/ 316746 h 160"/>
              <a:gd name="T58" fmla="*/ 402749 w 140"/>
              <a:gd name="T59" fmla="*/ 530206 h 160"/>
              <a:gd name="T60" fmla="*/ 365205 w 140"/>
              <a:gd name="T61" fmla="*/ 530206 h 160"/>
              <a:gd name="T62" fmla="*/ 327660 w 140"/>
              <a:gd name="T63" fmla="*/ 313303 h 160"/>
              <a:gd name="T64" fmla="*/ 382270 w 140"/>
              <a:gd name="T65" fmla="*/ 148044 h 160"/>
              <a:gd name="T66" fmla="*/ 430054 w 140"/>
              <a:gd name="T67" fmla="*/ 79187 h 160"/>
              <a:gd name="T68" fmla="*/ 382270 w 140"/>
              <a:gd name="T69" fmla="*/ 34429 h 160"/>
              <a:gd name="T70" fmla="*/ 382270 w 140"/>
              <a:gd name="T71" fmla="*/ 148044 h 160"/>
              <a:gd name="T72" fmla="*/ 382270 w 140"/>
              <a:gd name="T73" fmla="*/ 51643 h 160"/>
              <a:gd name="T74" fmla="*/ 385684 w 140"/>
              <a:gd name="T75" fmla="*/ 51643 h 160"/>
              <a:gd name="T76" fmla="*/ 399336 w 140"/>
              <a:gd name="T77" fmla="*/ 120501 h 160"/>
              <a:gd name="T78" fmla="*/ 382270 w 140"/>
              <a:gd name="T79" fmla="*/ 127387 h 160"/>
              <a:gd name="T80" fmla="*/ 153591 w 140"/>
              <a:gd name="T81" fmla="*/ 168702 h 160"/>
              <a:gd name="T82" fmla="*/ 180896 w 140"/>
              <a:gd name="T83" fmla="*/ 330518 h 160"/>
              <a:gd name="T84" fmla="*/ 255985 w 140"/>
              <a:gd name="T85" fmla="*/ 550863 h 160"/>
              <a:gd name="T86" fmla="*/ 303768 w 140"/>
              <a:gd name="T87" fmla="*/ 313303 h 160"/>
              <a:gd name="T88" fmla="*/ 310595 w 140"/>
              <a:gd name="T89" fmla="*/ 158373 h 160"/>
              <a:gd name="T90" fmla="*/ 238919 w 140"/>
              <a:gd name="T91" fmla="*/ 168702 h 160"/>
              <a:gd name="T92" fmla="*/ 167243 w 140"/>
              <a:gd name="T93" fmla="*/ 158373 h 160"/>
              <a:gd name="T94" fmla="*/ 177483 w 140"/>
              <a:gd name="T95" fmla="*/ 175588 h 160"/>
              <a:gd name="T96" fmla="*/ 238919 w 140"/>
              <a:gd name="T97" fmla="*/ 196245 h 160"/>
              <a:gd name="T98" fmla="*/ 300355 w 140"/>
              <a:gd name="T99" fmla="*/ 175588 h 160"/>
              <a:gd name="T100" fmla="*/ 286703 w 140"/>
              <a:gd name="T101" fmla="*/ 302975 h 160"/>
              <a:gd name="T102" fmla="*/ 259398 w 140"/>
              <a:gd name="T103" fmla="*/ 526763 h 160"/>
              <a:gd name="T104" fmla="*/ 218440 w 140"/>
              <a:gd name="T105" fmla="*/ 526763 h 160"/>
              <a:gd name="T106" fmla="*/ 191135 w 140"/>
              <a:gd name="T107" fmla="*/ 302975 h 160"/>
              <a:gd name="T108" fmla="*/ 238919 w 140"/>
              <a:gd name="T109" fmla="*/ 120501 h 160"/>
              <a:gd name="T110" fmla="*/ 238919 w 140"/>
              <a:gd name="T111" fmla="*/ 120501 h 160"/>
              <a:gd name="T112" fmla="*/ 238919 w 140"/>
              <a:gd name="T113" fmla="*/ 0 h 160"/>
              <a:gd name="T114" fmla="*/ 191135 w 140"/>
              <a:gd name="T115" fmla="*/ 48201 h 160"/>
              <a:gd name="T116" fmla="*/ 211614 w 140"/>
              <a:gd name="T117" fmla="*/ 51643 h 160"/>
              <a:gd name="T118" fmla="*/ 238919 w 140"/>
              <a:gd name="T119" fmla="*/ 20657 h 160"/>
              <a:gd name="T120" fmla="*/ 266224 w 140"/>
              <a:gd name="T121" fmla="*/ 51643 h 160"/>
              <a:gd name="T122" fmla="*/ 238919 w 140"/>
              <a:gd name="T123" fmla="*/ 99844 h 160"/>
              <a:gd name="T124" fmla="*/ 211614 w 140"/>
              <a:gd name="T125" fmla="*/ 51643 h 1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40" h="160">
                <a:moveTo>
                  <a:pt x="4" y="81"/>
                </a:moveTo>
                <a:cubicBezTo>
                  <a:pt x="5" y="87"/>
                  <a:pt x="9" y="94"/>
                  <a:pt x="10" y="95"/>
                </a:cubicBezTo>
                <a:cubicBezTo>
                  <a:pt x="10" y="97"/>
                  <a:pt x="11" y="98"/>
                  <a:pt x="11" y="100"/>
                </a:cubicBezTo>
                <a:cubicBezTo>
                  <a:pt x="16" y="154"/>
                  <a:pt x="16" y="154"/>
                  <a:pt x="16" y="154"/>
                </a:cubicBezTo>
                <a:cubicBezTo>
                  <a:pt x="17" y="158"/>
                  <a:pt x="20" y="160"/>
                  <a:pt x="23" y="160"/>
                </a:cubicBezTo>
                <a:cubicBezTo>
                  <a:pt x="32" y="160"/>
                  <a:pt x="32" y="160"/>
                  <a:pt x="32" y="160"/>
                </a:cubicBezTo>
                <a:cubicBezTo>
                  <a:pt x="36" y="160"/>
                  <a:pt x="38" y="158"/>
                  <a:pt x="39" y="154"/>
                </a:cubicBezTo>
                <a:cubicBezTo>
                  <a:pt x="44" y="100"/>
                  <a:pt x="44" y="100"/>
                  <a:pt x="44" y="100"/>
                </a:cubicBezTo>
                <a:cubicBezTo>
                  <a:pt x="44" y="98"/>
                  <a:pt x="45" y="97"/>
                  <a:pt x="46" y="95"/>
                </a:cubicBezTo>
                <a:cubicBezTo>
                  <a:pt x="46" y="93"/>
                  <a:pt x="46" y="92"/>
                  <a:pt x="44" y="91"/>
                </a:cubicBezTo>
                <a:cubicBezTo>
                  <a:pt x="43" y="90"/>
                  <a:pt x="41" y="91"/>
                  <a:pt x="40" y="93"/>
                </a:cubicBezTo>
                <a:cubicBezTo>
                  <a:pt x="39" y="95"/>
                  <a:pt x="39" y="97"/>
                  <a:pt x="38" y="100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33" y="154"/>
                  <a:pt x="33" y="154"/>
                  <a:pt x="32" y="154"/>
                </a:cubicBezTo>
                <a:cubicBezTo>
                  <a:pt x="23" y="154"/>
                  <a:pt x="23" y="154"/>
                  <a:pt x="23" y="154"/>
                </a:cubicBezTo>
                <a:cubicBezTo>
                  <a:pt x="23" y="154"/>
                  <a:pt x="22" y="154"/>
                  <a:pt x="22" y="154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7" y="97"/>
                  <a:pt x="16" y="95"/>
                  <a:pt x="15" y="92"/>
                </a:cubicBezTo>
                <a:cubicBezTo>
                  <a:pt x="15" y="92"/>
                  <a:pt x="15" y="92"/>
                  <a:pt x="15" y="92"/>
                </a:cubicBezTo>
                <a:cubicBezTo>
                  <a:pt x="15" y="92"/>
                  <a:pt x="11" y="85"/>
                  <a:pt x="9" y="80"/>
                </a:cubicBezTo>
                <a:cubicBezTo>
                  <a:pt x="8" y="74"/>
                  <a:pt x="7" y="62"/>
                  <a:pt x="9" y="60"/>
                </a:cubicBezTo>
                <a:cubicBezTo>
                  <a:pt x="10" y="59"/>
                  <a:pt x="10" y="58"/>
                  <a:pt x="11" y="58"/>
                </a:cubicBezTo>
                <a:cubicBezTo>
                  <a:pt x="14" y="56"/>
                  <a:pt x="17" y="54"/>
                  <a:pt x="19" y="53"/>
                </a:cubicBezTo>
                <a:cubicBezTo>
                  <a:pt x="25" y="62"/>
                  <a:pt x="25" y="62"/>
                  <a:pt x="25" y="62"/>
                </a:cubicBezTo>
                <a:cubicBezTo>
                  <a:pt x="26" y="63"/>
                  <a:pt x="27" y="64"/>
                  <a:pt x="28" y="64"/>
                </a:cubicBezTo>
                <a:cubicBezTo>
                  <a:pt x="28" y="64"/>
                  <a:pt x="29" y="63"/>
                  <a:pt x="30" y="62"/>
                </a:cubicBezTo>
                <a:cubicBezTo>
                  <a:pt x="38" y="51"/>
                  <a:pt x="38" y="51"/>
                  <a:pt x="38" y="51"/>
                </a:cubicBezTo>
                <a:cubicBezTo>
                  <a:pt x="39" y="50"/>
                  <a:pt x="39" y="48"/>
                  <a:pt x="37" y="47"/>
                </a:cubicBezTo>
                <a:cubicBezTo>
                  <a:pt x="36" y="46"/>
                  <a:pt x="34" y="47"/>
                  <a:pt x="33" y="48"/>
                </a:cubicBezTo>
                <a:cubicBezTo>
                  <a:pt x="28" y="56"/>
                  <a:pt x="28" y="56"/>
                  <a:pt x="28" y="56"/>
                </a:cubicBezTo>
                <a:cubicBezTo>
                  <a:pt x="22" y="48"/>
                  <a:pt x="22" y="48"/>
                  <a:pt x="22" y="48"/>
                </a:cubicBezTo>
                <a:cubicBezTo>
                  <a:pt x="21" y="47"/>
                  <a:pt x="20" y="46"/>
                  <a:pt x="18" y="47"/>
                </a:cubicBezTo>
                <a:cubicBezTo>
                  <a:pt x="18" y="47"/>
                  <a:pt x="12" y="49"/>
                  <a:pt x="8" y="53"/>
                </a:cubicBezTo>
                <a:cubicBezTo>
                  <a:pt x="6" y="54"/>
                  <a:pt x="6" y="55"/>
                  <a:pt x="4" y="56"/>
                </a:cubicBezTo>
                <a:cubicBezTo>
                  <a:pt x="0" y="60"/>
                  <a:pt x="3" y="77"/>
                  <a:pt x="4" y="81"/>
                </a:cubicBezTo>
                <a:close/>
                <a:moveTo>
                  <a:pt x="27" y="43"/>
                </a:moveTo>
                <a:cubicBezTo>
                  <a:pt x="27" y="43"/>
                  <a:pt x="27" y="43"/>
                  <a:pt x="27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43"/>
                  <a:pt x="35" y="42"/>
                  <a:pt x="37" y="39"/>
                </a:cubicBezTo>
                <a:cubicBezTo>
                  <a:pt x="42" y="34"/>
                  <a:pt x="41" y="24"/>
                  <a:pt x="41" y="23"/>
                </a:cubicBezTo>
                <a:cubicBezTo>
                  <a:pt x="41" y="13"/>
                  <a:pt x="34" y="10"/>
                  <a:pt x="28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1" y="10"/>
                  <a:pt x="14" y="13"/>
                  <a:pt x="14" y="23"/>
                </a:cubicBezTo>
                <a:cubicBezTo>
                  <a:pt x="14" y="24"/>
                  <a:pt x="13" y="34"/>
                  <a:pt x="18" y="39"/>
                </a:cubicBezTo>
                <a:cubicBezTo>
                  <a:pt x="20" y="42"/>
                  <a:pt x="23" y="43"/>
                  <a:pt x="27" y="43"/>
                </a:cubicBezTo>
                <a:close/>
                <a:moveTo>
                  <a:pt x="20" y="24"/>
                </a:moveTo>
                <a:cubicBezTo>
                  <a:pt x="20" y="24"/>
                  <a:pt x="20" y="24"/>
                  <a:pt x="20" y="24"/>
                </a:cubicBezTo>
                <a:cubicBezTo>
                  <a:pt x="20" y="17"/>
                  <a:pt x="25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30" y="15"/>
                  <a:pt x="35" y="17"/>
                  <a:pt x="35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6"/>
                  <a:pt x="35" y="32"/>
                  <a:pt x="33" y="35"/>
                </a:cubicBezTo>
                <a:cubicBezTo>
                  <a:pt x="31" y="36"/>
                  <a:pt x="30" y="37"/>
                  <a:pt x="28" y="37"/>
                </a:cubicBezTo>
                <a:cubicBezTo>
                  <a:pt x="28" y="37"/>
                  <a:pt x="28" y="37"/>
                  <a:pt x="27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5" y="37"/>
                  <a:pt x="24" y="36"/>
                  <a:pt x="22" y="35"/>
                </a:cubicBezTo>
                <a:cubicBezTo>
                  <a:pt x="20" y="32"/>
                  <a:pt x="20" y="26"/>
                  <a:pt x="20" y="24"/>
                </a:cubicBezTo>
                <a:close/>
                <a:moveTo>
                  <a:pt x="96" y="91"/>
                </a:moveTo>
                <a:cubicBezTo>
                  <a:pt x="94" y="92"/>
                  <a:pt x="94" y="93"/>
                  <a:pt x="94" y="95"/>
                </a:cubicBezTo>
                <a:cubicBezTo>
                  <a:pt x="95" y="97"/>
                  <a:pt x="96" y="98"/>
                  <a:pt x="96" y="100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2" y="158"/>
                  <a:pt x="104" y="160"/>
                  <a:pt x="108" y="160"/>
                </a:cubicBezTo>
                <a:cubicBezTo>
                  <a:pt x="117" y="160"/>
                  <a:pt x="117" y="160"/>
                  <a:pt x="117" y="160"/>
                </a:cubicBezTo>
                <a:cubicBezTo>
                  <a:pt x="120" y="160"/>
                  <a:pt x="123" y="158"/>
                  <a:pt x="123" y="154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98"/>
                  <a:pt x="130" y="97"/>
                  <a:pt x="130" y="95"/>
                </a:cubicBezTo>
                <a:cubicBezTo>
                  <a:pt x="131" y="94"/>
                  <a:pt x="135" y="87"/>
                  <a:pt x="136" y="81"/>
                </a:cubicBezTo>
                <a:cubicBezTo>
                  <a:pt x="137" y="77"/>
                  <a:pt x="140" y="60"/>
                  <a:pt x="136" y="56"/>
                </a:cubicBezTo>
                <a:cubicBezTo>
                  <a:pt x="134" y="55"/>
                  <a:pt x="134" y="54"/>
                  <a:pt x="132" y="53"/>
                </a:cubicBezTo>
                <a:cubicBezTo>
                  <a:pt x="128" y="49"/>
                  <a:pt x="122" y="47"/>
                  <a:pt x="122" y="47"/>
                </a:cubicBezTo>
                <a:cubicBezTo>
                  <a:pt x="120" y="46"/>
                  <a:pt x="119" y="47"/>
                  <a:pt x="118" y="48"/>
                </a:cubicBezTo>
                <a:cubicBezTo>
                  <a:pt x="112" y="56"/>
                  <a:pt x="112" y="56"/>
                  <a:pt x="112" y="56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6" y="47"/>
                  <a:pt x="104" y="46"/>
                  <a:pt x="103" y="47"/>
                </a:cubicBezTo>
                <a:cubicBezTo>
                  <a:pt x="101" y="48"/>
                  <a:pt x="101" y="50"/>
                  <a:pt x="102" y="51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111" y="63"/>
                  <a:pt x="111" y="64"/>
                  <a:pt x="112" y="64"/>
                </a:cubicBezTo>
                <a:cubicBezTo>
                  <a:pt x="113" y="64"/>
                  <a:pt x="114" y="63"/>
                  <a:pt x="115" y="62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3" y="54"/>
                  <a:pt x="126" y="56"/>
                  <a:pt x="129" y="58"/>
                </a:cubicBezTo>
                <a:cubicBezTo>
                  <a:pt x="130" y="58"/>
                  <a:pt x="130" y="59"/>
                  <a:pt x="131" y="60"/>
                </a:cubicBezTo>
                <a:cubicBezTo>
                  <a:pt x="132" y="62"/>
                  <a:pt x="132" y="74"/>
                  <a:pt x="131" y="80"/>
                </a:cubicBezTo>
                <a:cubicBezTo>
                  <a:pt x="129" y="85"/>
                  <a:pt x="125" y="92"/>
                  <a:pt x="125" y="92"/>
                </a:cubicBezTo>
                <a:cubicBezTo>
                  <a:pt x="125" y="92"/>
                  <a:pt x="125" y="92"/>
                  <a:pt x="125" y="93"/>
                </a:cubicBezTo>
                <a:cubicBezTo>
                  <a:pt x="124" y="95"/>
                  <a:pt x="123" y="97"/>
                  <a:pt x="123" y="100"/>
                </a:cubicBezTo>
                <a:cubicBezTo>
                  <a:pt x="118" y="154"/>
                  <a:pt x="118" y="154"/>
                  <a:pt x="118" y="154"/>
                </a:cubicBezTo>
                <a:cubicBezTo>
                  <a:pt x="117" y="154"/>
                  <a:pt x="117" y="154"/>
                  <a:pt x="117" y="154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7" y="154"/>
                  <a:pt x="107" y="154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1" y="97"/>
                  <a:pt x="101" y="95"/>
                  <a:pt x="100" y="93"/>
                </a:cubicBezTo>
                <a:cubicBezTo>
                  <a:pt x="99" y="91"/>
                  <a:pt x="97" y="90"/>
                  <a:pt x="96" y="91"/>
                </a:cubicBezTo>
                <a:close/>
                <a:moveTo>
                  <a:pt x="112" y="43"/>
                </a:moveTo>
                <a:cubicBezTo>
                  <a:pt x="112" y="43"/>
                  <a:pt x="112" y="43"/>
                  <a:pt x="112" y="43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6" y="43"/>
                  <a:pt x="120" y="42"/>
                  <a:pt x="122" y="39"/>
                </a:cubicBezTo>
                <a:cubicBezTo>
                  <a:pt x="127" y="34"/>
                  <a:pt x="126" y="24"/>
                  <a:pt x="126" y="23"/>
                </a:cubicBezTo>
                <a:cubicBezTo>
                  <a:pt x="126" y="13"/>
                  <a:pt x="119" y="10"/>
                  <a:pt x="113" y="10"/>
                </a:cubicBezTo>
                <a:cubicBezTo>
                  <a:pt x="113" y="10"/>
                  <a:pt x="112" y="10"/>
                  <a:pt x="112" y="10"/>
                </a:cubicBezTo>
                <a:cubicBezTo>
                  <a:pt x="112" y="10"/>
                  <a:pt x="112" y="10"/>
                  <a:pt x="112" y="10"/>
                </a:cubicBezTo>
                <a:cubicBezTo>
                  <a:pt x="106" y="10"/>
                  <a:pt x="99" y="13"/>
                  <a:pt x="99" y="23"/>
                </a:cubicBezTo>
                <a:cubicBezTo>
                  <a:pt x="99" y="24"/>
                  <a:pt x="98" y="34"/>
                  <a:pt x="103" y="39"/>
                </a:cubicBezTo>
                <a:cubicBezTo>
                  <a:pt x="105" y="42"/>
                  <a:pt x="108" y="43"/>
                  <a:pt x="112" y="43"/>
                </a:cubicBezTo>
                <a:close/>
                <a:moveTo>
                  <a:pt x="105" y="24"/>
                </a:moveTo>
                <a:cubicBezTo>
                  <a:pt x="105" y="24"/>
                  <a:pt x="105" y="24"/>
                  <a:pt x="105" y="24"/>
                </a:cubicBezTo>
                <a:cubicBezTo>
                  <a:pt x="105" y="17"/>
                  <a:pt x="109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5" y="15"/>
                  <a:pt x="120" y="17"/>
                  <a:pt x="120" y="24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0" y="26"/>
                  <a:pt x="120" y="32"/>
                  <a:pt x="117" y="35"/>
                </a:cubicBezTo>
                <a:cubicBezTo>
                  <a:pt x="116" y="36"/>
                  <a:pt x="115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0" y="37"/>
                  <a:pt x="108" y="36"/>
                  <a:pt x="107" y="35"/>
                </a:cubicBezTo>
                <a:cubicBezTo>
                  <a:pt x="104" y="32"/>
                  <a:pt x="104" y="26"/>
                  <a:pt x="105" y="24"/>
                </a:cubicBezTo>
                <a:close/>
                <a:moveTo>
                  <a:pt x="45" y="49"/>
                </a:moveTo>
                <a:cubicBezTo>
                  <a:pt x="41" y="54"/>
                  <a:pt x="43" y="72"/>
                  <a:pt x="45" y="76"/>
                </a:cubicBezTo>
                <a:cubicBezTo>
                  <a:pt x="46" y="82"/>
                  <a:pt x="50" y="90"/>
                  <a:pt x="51" y="91"/>
                </a:cubicBezTo>
                <a:cubicBezTo>
                  <a:pt x="52" y="93"/>
                  <a:pt x="52" y="94"/>
                  <a:pt x="53" y="96"/>
                </a:cubicBezTo>
                <a:cubicBezTo>
                  <a:pt x="58" y="154"/>
                  <a:pt x="58" y="154"/>
                  <a:pt x="58" y="154"/>
                </a:cubicBezTo>
                <a:cubicBezTo>
                  <a:pt x="59" y="157"/>
                  <a:pt x="62" y="160"/>
                  <a:pt x="65" y="160"/>
                </a:cubicBezTo>
                <a:cubicBezTo>
                  <a:pt x="75" y="160"/>
                  <a:pt x="75" y="160"/>
                  <a:pt x="75" y="160"/>
                </a:cubicBezTo>
                <a:cubicBezTo>
                  <a:pt x="78" y="160"/>
                  <a:pt x="81" y="157"/>
                  <a:pt x="82" y="154"/>
                </a:cubicBezTo>
                <a:cubicBezTo>
                  <a:pt x="88" y="96"/>
                  <a:pt x="88" y="96"/>
                  <a:pt x="88" y="96"/>
                </a:cubicBezTo>
                <a:cubicBezTo>
                  <a:pt x="88" y="94"/>
                  <a:pt x="88" y="93"/>
                  <a:pt x="89" y="91"/>
                </a:cubicBezTo>
                <a:cubicBezTo>
                  <a:pt x="90" y="90"/>
                  <a:pt x="94" y="82"/>
                  <a:pt x="95" y="76"/>
                </a:cubicBezTo>
                <a:cubicBezTo>
                  <a:pt x="97" y="72"/>
                  <a:pt x="99" y="54"/>
                  <a:pt x="95" y="49"/>
                </a:cubicBezTo>
                <a:cubicBezTo>
                  <a:pt x="93" y="48"/>
                  <a:pt x="93" y="47"/>
                  <a:pt x="91" y="46"/>
                </a:cubicBezTo>
                <a:cubicBezTo>
                  <a:pt x="86" y="42"/>
                  <a:pt x="80" y="40"/>
                  <a:pt x="80" y="40"/>
                </a:cubicBezTo>
                <a:cubicBezTo>
                  <a:pt x="78" y="39"/>
                  <a:pt x="77" y="40"/>
                  <a:pt x="76" y="41"/>
                </a:cubicBezTo>
                <a:cubicBezTo>
                  <a:pt x="70" y="49"/>
                  <a:pt x="70" y="49"/>
                  <a:pt x="70" y="49"/>
                </a:cubicBezTo>
                <a:cubicBezTo>
                  <a:pt x="64" y="41"/>
                  <a:pt x="64" y="41"/>
                  <a:pt x="64" y="41"/>
                </a:cubicBezTo>
                <a:cubicBezTo>
                  <a:pt x="63" y="40"/>
                  <a:pt x="62" y="39"/>
                  <a:pt x="60" y="40"/>
                </a:cubicBezTo>
                <a:cubicBezTo>
                  <a:pt x="60" y="40"/>
                  <a:pt x="54" y="42"/>
                  <a:pt x="49" y="46"/>
                </a:cubicBezTo>
                <a:cubicBezTo>
                  <a:pt x="47" y="47"/>
                  <a:pt x="47" y="48"/>
                  <a:pt x="45" y="49"/>
                </a:cubicBezTo>
                <a:close/>
                <a:moveTo>
                  <a:pt x="50" y="53"/>
                </a:moveTo>
                <a:cubicBezTo>
                  <a:pt x="51" y="52"/>
                  <a:pt x="51" y="52"/>
                  <a:pt x="52" y="51"/>
                </a:cubicBezTo>
                <a:cubicBezTo>
                  <a:pt x="55" y="49"/>
                  <a:pt x="58" y="47"/>
                  <a:pt x="60" y="4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7"/>
                  <a:pt x="70" y="57"/>
                </a:cubicBezTo>
                <a:cubicBezTo>
                  <a:pt x="71" y="57"/>
                  <a:pt x="72" y="57"/>
                  <a:pt x="72" y="56"/>
                </a:cubicBezTo>
                <a:cubicBezTo>
                  <a:pt x="79" y="46"/>
                  <a:pt x="79" y="46"/>
                  <a:pt x="79" y="46"/>
                </a:cubicBezTo>
                <a:cubicBezTo>
                  <a:pt x="82" y="47"/>
                  <a:pt x="85" y="49"/>
                  <a:pt x="88" y="51"/>
                </a:cubicBezTo>
                <a:cubicBezTo>
                  <a:pt x="89" y="52"/>
                  <a:pt x="89" y="52"/>
                  <a:pt x="90" y="53"/>
                </a:cubicBezTo>
                <a:cubicBezTo>
                  <a:pt x="92" y="56"/>
                  <a:pt x="91" y="69"/>
                  <a:pt x="90" y="75"/>
                </a:cubicBezTo>
                <a:cubicBezTo>
                  <a:pt x="88" y="80"/>
                  <a:pt x="84" y="88"/>
                  <a:pt x="84" y="88"/>
                </a:cubicBezTo>
                <a:cubicBezTo>
                  <a:pt x="84" y="88"/>
                  <a:pt x="84" y="88"/>
                  <a:pt x="83" y="88"/>
                </a:cubicBezTo>
                <a:cubicBezTo>
                  <a:pt x="82" y="91"/>
                  <a:pt x="82" y="93"/>
                  <a:pt x="82" y="96"/>
                </a:cubicBezTo>
                <a:cubicBezTo>
                  <a:pt x="76" y="153"/>
                  <a:pt x="76" y="153"/>
                  <a:pt x="76" y="153"/>
                </a:cubicBezTo>
                <a:cubicBezTo>
                  <a:pt x="76" y="154"/>
                  <a:pt x="75" y="154"/>
                  <a:pt x="75" y="154"/>
                </a:cubicBezTo>
                <a:cubicBezTo>
                  <a:pt x="65" y="154"/>
                  <a:pt x="65" y="154"/>
                  <a:pt x="65" y="154"/>
                </a:cubicBezTo>
                <a:cubicBezTo>
                  <a:pt x="65" y="154"/>
                  <a:pt x="64" y="154"/>
                  <a:pt x="64" y="153"/>
                </a:cubicBezTo>
                <a:cubicBezTo>
                  <a:pt x="58" y="96"/>
                  <a:pt x="58" y="96"/>
                  <a:pt x="58" y="96"/>
                </a:cubicBezTo>
                <a:cubicBezTo>
                  <a:pt x="58" y="93"/>
                  <a:pt x="57" y="91"/>
                  <a:pt x="56" y="88"/>
                </a:cubicBezTo>
                <a:cubicBezTo>
                  <a:pt x="56" y="88"/>
                  <a:pt x="56" y="88"/>
                  <a:pt x="56" y="88"/>
                </a:cubicBezTo>
                <a:cubicBezTo>
                  <a:pt x="56" y="88"/>
                  <a:pt x="52" y="80"/>
                  <a:pt x="50" y="75"/>
                </a:cubicBezTo>
                <a:cubicBezTo>
                  <a:pt x="49" y="69"/>
                  <a:pt x="48" y="56"/>
                  <a:pt x="50" y="53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4" y="35"/>
                  <a:pt x="78" y="34"/>
                  <a:pt x="80" y="31"/>
                </a:cubicBezTo>
                <a:cubicBezTo>
                  <a:pt x="85" y="25"/>
                  <a:pt x="84" y="16"/>
                  <a:pt x="84" y="14"/>
                </a:cubicBezTo>
                <a:cubicBezTo>
                  <a:pt x="84" y="4"/>
                  <a:pt x="76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4" y="0"/>
                  <a:pt x="56" y="4"/>
                  <a:pt x="56" y="14"/>
                </a:cubicBezTo>
                <a:cubicBezTo>
                  <a:pt x="56" y="16"/>
                  <a:pt x="55" y="25"/>
                  <a:pt x="60" y="31"/>
                </a:cubicBezTo>
                <a:cubicBezTo>
                  <a:pt x="62" y="34"/>
                  <a:pt x="66" y="35"/>
                  <a:pt x="70" y="35"/>
                </a:cubicBezTo>
                <a:close/>
                <a:moveTo>
                  <a:pt x="62" y="15"/>
                </a:moveTo>
                <a:cubicBezTo>
                  <a:pt x="62" y="15"/>
                  <a:pt x="62" y="15"/>
                  <a:pt x="62" y="15"/>
                </a:cubicBezTo>
                <a:cubicBezTo>
                  <a:pt x="62" y="7"/>
                  <a:pt x="67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3" y="6"/>
                  <a:pt x="78" y="7"/>
                  <a:pt x="78" y="15"/>
                </a:cubicBezTo>
                <a:cubicBezTo>
                  <a:pt x="78" y="15"/>
                  <a:pt x="78" y="15"/>
                  <a:pt x="78" y="15"/>
                </a:cubicBezTo>
                <a:cubicBezTo>
                  <a:pt x="79" y="17"/>
                  <a:pt x="79" y="24"/>
                  <a:pt x="76" y="27"/>
                </a:cubicBezTo>
                <a:cubicBezTo>
                  <a:pt x="74" y="29"/>
                  <a:pt x="72" y="29"/>
                  <a:pt x="70" y="29"/>
                </a:cubicBezTo>
                <a:cubicBezTo>
                  <a:pt x="70" y="29"/>
                  <a:pt x="70" y="29"/>
                  <a:pt x="70" y="29"/>
                </a:cubicBezTo>
                <a:cubicBezTo>
                  <a:pt x="68" y="29"/>
                  <a:pt x="66" y="29"/>
                  <a:pt x="64" y="27"/>
                </a:cubicBezTo>
                <a:cubicBezTo>
                  <a:pt x="61" y="24"/>
                  <a:pt x="61" y="17"/>
                  <a:pt x="62" y="1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53" name="Freeform 824">
            <a:extLst>
              <a:ext uri="{FF2B5EF4-FFF2-40B4-BE49-F238E27FC236}">
                <a16:creationId xmlns="" xmlns:a16="http://schemas.microsoft.com/office/drawing/2014/main" id="{9E9E7577-4D6F-49D0-88F2-5EDD7BCBCA1E}"/>
              </a:ext>
            </a:extLst>
          </p:cNvPr>
          <p:cNvSpPr>
            <a:spLocks noEditPoints="1"/>
          </p:cNvSpPr>
          <p:nvPr/>
        </p:nvSpPr>
        <p:spPr bwMode="auto">
          <a:xfrm>
            <a:off x="10404466" y="3116227"/>
            <a:ext cx="544214" cy="627380"/>
          </a:xfrm>
          <a:custGeom>
            <a:avLst/>
            <a:gdLst>
              <a:gd name="T0" fmla="*/ 37544 w 140"/>
              <a:gd name="T1" fmla="*/ 344289 h 160"/>
              <a:gd name="T2" fmla="*/ 109220 w 140"/>
              <a:gd name="T3" fmla="*/ 550863 h 160"/>
              <a:gd name="T4" fmla="*/ 157004 w 140"/>
              <a:gd name="T5" fmla="*/ 327075 h 160"/>
              <a:gd name="T6" fmla="*/ 129699 w 140"/>
              <a:gd name="T7" fmla="*/ 344289 h 160"/>
              <a:gd name="T8" fmla="*/ 78502 w 140"/>
              <a:gd name="T9" fmla="*/ 530206 h 160"/>
              <a:gd name="T10" fmla="*/ 51197 w 140"/>
              <a:gd name="T11" fmla="*/ 316746 h 160"/>
              <a:gd name="T12" fmla="*/ 30718 w 140"/>
              <a:gd name="T13" fmla="*/ 206574 h 160"/>
              <a:gd name="T14" fmla="*/ 85328 w 140"/>
              <a:gd name="T15" fmla="*/ 213459 h 160"/>
              <a:gd name="T16" fmla="*/ 129699 w 140"/>
              <a:gd name="T17" fmla="*/ 175588 h 160"/>
              <a:gd name="T18" fmla="*/ 95568 w 140"/>
              <a:gd name="T19" fmla="*/ 192802 h 160"/>
              <a:gd name="T20" fmla="*/ 27305 w 140"/>
              <a:gd name="T21" fmla="*/ 182473 h 160"/>
              <a:gd name="T22" fmla="*/ 92154 w 140"/>
              <a:gd name="T23" fmla="*/ 148044 h 160"/>
              <a:gd name="T24" fmla="*/ 95568 w 140"/>
              <a:gd name="T25" fmla="*/ 148044 h 160"/>
              <a:gd name="T26" fmla="*/ 95568 w 140"/>
              <a:gd name="T27" fmla="*/ 34429 h 160"/>
              <a:gd name="T28" fmla="*/ 47784 w 140"/>
              <a:gd name="T29" fmla="*/ 79187 h 160"/>
              <a:gd name="T30" fmla="*/ 68263 w 140"/>
              <a:gd name="T31" fmla="*/ 82629 h 160"/>
              <a:gd name="T32" fmla="*/ 92154 w 140"/>
              <a:gd name="T33" fmla="*/ 51643 h 160"/>
              <a:gd name="T34" fmla="*/ 119460 w 140"/>
              <a:gd name="T35" fmla="*/ 82629 h 160"/>
              <a:gd name="T36" fmla="*/ 95568 w 140"/>
              <a:gd name="T37" fmla="*/ 127387 h 160"/>
              <a:gd name="T38" fmla="*/ 75089 w 140"/>
              <a:gd name="T39" fmla="*/ 120501 h 160"/>
              <a:gd name="T40" fmla="*/ 320834 w 140"/>
              <a:gd name="T41" fmla="*/ 327075 h 160"/>
              <a:gd name="T42" fmla="*/ 368618 w 140"/>
              <a:gd name="T43" fmla="*/ 550863 h 160"/>
              <a:gd name="T44" fmla="*/ 440294 w 140"/>
              <a:gd name="T45" fmla="*/ 344289 h 160"/>
              <a:gd name="T46" fmla="*/ 464185 w 140"/>
              <a:gd name="T47" fmla="*/ 192802 h 160"/>
              <a:gd name="T48" fmla="*/ 402749 w 140"/>
              <a:gd name="T49" fmla="*/ 165259 h 160"/>
              <a:gd name="T50" fmla="*/ 351552 w 140"/>
              <a:gd name="T51" fmla="*/ 161816 h 160"/>
              <a:gd name="T52" fmla="*/ 382270 w 140"/>
              <a:gd name="T53" fmla="*/ 220345 h 160"/>
              <a:gd name="T54" fmla="*/ 440294 w 140"/>
              <a:gd name="T55" fmla="*/ 199688 h 160"/>
              <a:gd name="T56" fmla="*/ 426641 w 140"/>
              <a:gd name="T57" fmla="*/ 316746 h 160"/>
              <a:gd name="T58" fmla="*/ 402749 w 140"/>
              <a:gd name="T59" fmla="*/ 530206 h 160"/>
              <a:gd name="T60" fmla="*/ 365205 w 140"/>
              <a:gd name="T61" fmla="*/ 530206 h 160"/>
              <a:gd name="T62" fmla="*/ 327660 w 140"/>
              <a:gd name="T63" fmla="*/ 313303 h 160"/>
              <a:gd name="T64" fmla="*/ 382270 w 140"/>
              <a:gd name="T65" fmla="*/ 148044 h 160"/>
              <a:gd name="T66" fmla="*/ 430054 w 140"/>
              <a:gd name="T67" fmla="*/ 79187 h 160"/>
              <a:gd name="T68" fmla="*/ 382270 w 140"/>
              <a:gd name="T69" fmla="*/ 34429 h 160"/>
              <a:gd name="T70" fmla="*/ 382270 w 140"/>
              <a:gd name="T71" fmla="*/ 148044 h 160"/>
              <a:gd name="T72" fmla="*/ 382270 w 140"/>
              <a:gd name="T73" fmla="*/ 51643 h 160"/>
              <a:gd name="T74" fmla="*/ 385684 w 140"/>
              <a:gd name="T75" fmla="*/ 51643 h 160"/>
              <a:gd name="T76" fmla="*/ 399336 w 140"/>
              <a:gd name="T77" fmla="*/ 120501 h 160"/>
              <a:gd name="T78" fmla="*/ 382270 w 140"/>
              <a:gd name="T79" fmla="*/ 127387 h 160"/>
              <a:gd name="T80" fmla="*/ 153591 w 140"/>
              <a:gd name="T81" fmla="*/ 168702 h 160"/>
              <a:gd name="T82" fmla="*/ 180896 w 140"/>
              <a:gd name="T83" fmla="*/ 330518 h 160"/>
              <a:gd name="T84" fmla="*/ 255985 w 140"/>
              <a:gd name="T85" fmla="*/ 550863 h 160"/>
              <a:gd name="T86" fmla="*/ 303768 w 140"/>
              <a:gd name="T87" fmla="*/ 313303 h 160"/>
              <a:gd name="T88" fmla="*/ 310595 w 140"/>
              <a:gd name="T89" fmla="*/ 158373 h 160"/>
              <a:gd name="T90" fmla="*/ 238919 w 140"/>
              <a:gd name="T91" fmla="*/ 168702 h 160"/>
              <a:gd name="T92" fmla="*/ 167243 w 140"/>
              <a:gd name="T93" fmla="*/ 158373 h 160"/>
              <a:gd name="T94" fmla="*/ 177483 w 140"/>
              <a:gd name="T95" fmla="*/ 175588 h 160"/>
              <a:gd name="T96" fmla="*/ 238919 w 140"/>
              <a:gd name="T97" fmla="*/ 196245 h 160"/>
              <a:gd name="T98" fmla="*/ 300355 w 140"/>
              <a:gd name="T99" fmla="*/ 175588 h 160"/>
              <a:gd name="T100" fmla="*/ 286703 w 140"/>
              <a:gd name="T101" fmla="*/ 302975 h 160"/>
              <a:gd name="T102" fmla="*/ 259398 w 140"/>
              <a:gd name="T103" fmla="*/ 526763 h 160"/>
              <a:gd name="T104" fmla="*/ 218440 w 140"/>
              <a:gd name="T105" fmla="*/ 526763 h 160"/>
              <a:gd name="T106" fmla="*/ 191135 w 140"/>
              <a:gd name="T107" fmla="*/ 302975 h 160"/>
              <a:gd name="T108" fmla="*/ 238919 w 140"/>
              <a:gd name="T109" fmla="*/ 120501 h 160"/>
              <a:gd name="T110" fmla="*/ 238919 w 140"/>
              <a:gd name="T111" fmla="*/ 120501 h 160"/>
              <a:gd name="T112" fmla="*/ 238919 w 140"/>
              <a:gd name="T113" fmla="*/ 0 h 160"/>
              <a:gd name="T114" fmla="*/ 191135 w 140"/>
              <a:gd name="T115" fmla="*/ 48201 h 160"/>
              <a:gd name="T116" fmla="*/ 211614 w 140"/>
              <a:gd name="T117" fmla="*/ 51643 h 160"/>
              <a:gd name="T118" fmla="*/ 238919 w 140"/>
              <a:gd name="T119" fmla="*/ 20657 h 160"/>
              <a:gd name="T120" fmla="*/ 266224 w 140"/>
              <a:gd name="T121" fmla="*/ 51643 h 160"/>
              <a:gd name="T122" fmla="*/ 238919 w 140"/>
              <a:gd name="T123" fmla="*/ 99844 h 160"/>
              <a:gd name="T124" fmla="*/ 211614 w 140"/>
              <a:gd name="T125" fmla="*/ 51643 h 16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40" h="160">
                <a:moveTo>
                  <a:pt x="4" y="81"/>
                </a:moveTo>
                <a:cubicBezTo>
                  <a:pt x="5" y="87"/>
                  <a:pt x="9" y="94"/>
                  <a:pt x="10" y="95"/>
                </a:cubicBezTo>
                <a:cubicBezTo>
                  <a:pt x="10" y="97"/>
                  <a:pt x="11" y="98"/>
                  <a:pt x="11" y="100"/>
                </a:cubicBezTo>
                <a:cubicBezTo>
                  <a:pt x="16" y="154"/>
                  <a:pt x="16" y="154"/>
                  <a:pt x="16" y="154"/>
                </a:cubicBezTo>
                <a:cubicBezTo>
                  <a:pt x="17" y="158"/>
                  <a:pt x="20" y="160"/>
                  <a:pt x="23" y="160"/>
                </a:cubicBezTo>
                <a:cubicBezTo>
                  <a:pt x="32" y="160"/>
                  <a:pt x="32" y="160"/>
                  <a:pt x="32" y="160"/>
                </a:cubicBezTo>
                <a:cubicBezTo>
                  <a:pt x="36" y="160"/>
                  <a:pt x="38" y="158"/>
                  <a:pt x="39" y="154"/>
                </a:cubicBezTo>
                <a:cubicBezTo>
                  <a:pt x="44" y="100"/>
                  <a:pt x="44" y="100"/>
                  <a:pt x="44" y="100"/>
                </a:cubicBezTo>
                <a:cubicBezTo>
                  <a:pt x="44" y="98"/>
                  <a:pt x="45" y="97"/>
                  <a:pt x="46" y="95"/>
                </a:cubicBezTo>
                <a:cubicBezTo>
                  <a:pt x="46" y="93"/>
                  <a:pt x="46" y="92"/>
                  <a:pt x="44" y="91"/>
                </a:cubicBezTo>
                <a:cubicBezTo>
                  <a:pt x="43" y="90"/>
                  <a:pt x="41" y="91"/>
                  <a:pt x="40" y="93"/>
                </a:cubicBezTo>
                <a:cubicBezTo>
                  <a:pt x="39" y="95"/>
                  <a:pt x="39" y="97"/>
                  <a:pt x="38" y="100"/>
                </a:cubicBezTo>
                <a:cubicBezTo>
                  <a:pt x="33" y="154"/>
                  <a:pt x="33" y="154"/>
                  <a:pt x="33" y="154"/>
                </a:cubicBezTo>
                <a:cubicBezTo>
                  <a:pt x="33" y="154"/>
                  <a:pt x="33" y="154"/>
                  <a:pt x="32" y="154"/>
                </a:cubicBezTo>
                <a:cubicBezTo>
                  <a:pt x="23" y="154"/>
                  <a:pt x="23" y="154"/>
                  <a:pt x="23" y="154"/>
                </a:cubicBezTo>
                <a:cubicBezTo>
                  <a:pt x="23" y="154"/>
                  <a:pt x="22" y="154"/>
                  <a:pt x="22" y="154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7" y="97"/>
                  <a:pt x="16" y="95"/>
                  <a:pt x="15" y="92"/>
                </a:cubicBezTo>
                <a:cubicBezTo>
                  <a:pt x="15" y="92"/>
                  <a:pt x="15" y="92"/>
                  <a:pt x="15" y="92"/>
                </a:cubicBezTo>
                <a:cubicBezTo>
                  <a:pt x="15" y="92"/>
                  <a:pt x="11" y="85"/>
                  <a:pt x="9" y="80"/>
                </a:cubicBezTo>
                <a:cubicBezTo>
                  <a:pt x="8" y="74"/>
                  <a:pt x="7" y="62"/>
                  <a:pt x="9" y="60"/>
                </a:cubicBezTo>
                <a:cubicBezTo>
                  <a:pt x="10" y="59"/>
                  <a:pt x="10" y="58"/>
                  <a:pt x="11" y="58"/>
                </a:cubicBezTo>
                <a:cubicBezTo>
                  <a:pt x="14" y="56"/>
                  <a:pt x="17" y="54"/>
                  <a:pt x="19" y="53"/>
                </a:cubicBezTo>
                <a:cubicBezTo>
                  <a:pt x="25" y="62"/>
                  <a:pt x="25" y="62"/>
                  <a:pt x="25" y="62"/>
                </a:cubicBezTo>
                <a:cubicBezTo>
                  <a:pt x="26" y="63"/>
                  <a:pt x="27" y="64"/>
                  <a:pt x="28" y="64"/>
                </a:cubicBezTo>
                <a:cubicBezTo>
                  <a:pt x="28" y="64"/>
                  <a:pt x="29" y="63"/>
                  <a:pt x="30" y="62"/>
                </a:cubicBezTo>
                <a:cubicBezTo>
                  <a:pt x="38" y="51"/>
                  <a:pt x="38" y="51"/>
                  <a:pt x="38" y="51"/>
                </a:cubicBezTo>
                <a:cubicBezTo>
                  <a:pt x="39" y="50"/>
                  <a:pt x="39" y="48"/>
                  <a:pt x="37" y="47"/>
                </a:cubicBezTo>
                <a:cubicBezTo>
                  <a:pt x="36" y="46"/>
                  <a:pt x="34" y="47"/>
                  <a:pt x="33" y="48"/>
                </a:cubicBezTo>
                <a:cubicBezTo>
                  <a:pt x="28" y="56"/>
                  <a:pt x="28" y="56"/>
                  <a:pt x="28" y="56"/>
                </a:cubicBezTo>
                <a:cubicBezTo>
                  <a:pt x="22" y="48"/>
                  <a:pt x="22" y="48"/>
                  <a:pt x="22" y="48"/>
                </a:cubicBezTo>
                <a:cubicBezTo>
                  <a:pt x="21" y="47"/>
                  <a:pt x="20" y="46"/>
                  <a:pt x="18" y="47"/>
                </a:cubicBezTo>
                <a:cubicBezTo>
                  <a:pt x="18" y="47"/>
                  <a:pt x="12" y="49"/>
                  <a:pt x="8" y="53"/>
                </a:cubicBezTo>
                <a:cubicBezTo>
                  <a:pt x="6" y="54"/>
                  <a:pt x="6" y="55"/>
                  <a:pt x="4" y="56"/>
                </a:cubicBezTo>
                <a:cubicBezTo>
                  <a:pt x="0" y="60"/>
                  <a:pt x="3" y="77"/>
                  <a:pt x="4" y="81"/>
                </a:cubicBezTo>
                <a:close/>
                <a:moveTo>
                  <a:pt x="27" y="43"/>
                </a:moveTo>
                <a:cubicBezTo>
                  <a:pt x="27" y="43"/>
                  <a:pt x="27" y="43"/>
                  <a:pt x="27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43"/>
                  <a:pt x="35" y="42"/>
                  <a:pt x="37" y="39"/>
                </a:cubicBezTo>
                <a:cubicBezTo>
                  <a:pt x="42" y="34"/>
                  <a:pt x="41" y="24"/>
                  <a:pt x="41" y="23"/>
                </a:cubicBezTo>
                <a:cubicBezTo>
                  <a:pt x="41" y="13"/>
                  <a:pt x="34" y="10"/>
                  <a:pt x="28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1" y="10"/>
                  <a:pt x="14" y="13"/>
                  <a:pt x="14" y="23"/>
                </a:cubicBezTo>
                <a:cubicBezTo>
                  <a:pt x="14" y="24"/>
                  <a:pt x="13" y="34"/>
                  <a:pt x="18" y="39"/>
                </a:cubicBezTo>
                <a:cubicBezTo>
                  <a:pt x="20" y="42"/>
                  <a:pt x="23" y="43"/>
                  <a:pt x="27" y="43"/>
                </a:cubicBezTo>
                <a:close/>
                <a:moveTo>
                  <a:pt x="20" y="24"/>
                </a:moveTo>
                <a:cubicBezTo>
                  <a:pt x="20" y="24"/>
                  <a:pt x="20" y="24"/>
                  <a:pt x="20" y="24"/>
                </a:cubicBezTo>
                <a:cubicBezTo>
                  <a:pt x="20" y="17"/>
                  <a:pt x="25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30" y="15"/>
                  <a:pt x="35" y="17"/>
                  <a:pt x="35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6"/>
                  <a:pt x="35" y="32"/>
                  <a:pt x="33" y="35"/>
                </a:cubicBezTo>
                <a:cubicBezTo>
                  <a:pt x="31" y="36"/>
                  <a:pt x="30" y="37"/>
                  <a:pt x="28" y="37"/>
                </a:cubicBezTo>
                <a:cubicBezTo>
                  <a:pt x="28" y="37"/>
                  <a:pt x="28" y="37"/>
                  <a:pt x="27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5" y="37"/>
                  <a:pt x="24" y="36"/>
                  <a:pt x="22" y="35"/>
                </a:cubicBezTo>
                <a:cubicBezTo>
                  <a:pt x="20" y="32"/>
                  <a:pt x="20" y="26"/>
                  <a:pt x="20" y="24"/>
                </a:cubicBezTo>
                <a:close/>
                <a:moveTo>
                  <a:pt x="96" y="91"/>
                </a:moveTo>
                <a:cubicBezTo>
                  <a:pt x="94" y="92"/>
                  <a:pt x="94" y="93"/>
                  <a:pt x="94" y="95"/>
                </a:cubicBezTo>
                <a:cubicBezTo>
                  <a:pt x="95" y="97"/>
                  <a:pt x="96" y="98"/>
                  <a:pt x="96" y="100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2" y="158"/>
                  <a:pt x="104" y="160"/>
                  <a:pt x="108" y="160"/>
                </a:cubicBezTo>
                <a:cubicBezTo>
                  <a:pt x="117" y="160"/>
                  <a:pt x="117" y="160"/>
                  <a:pt x="117" y="160"/>
                </a:cubicBezTo>
                <a:cubicBezTo>
                  <a:pt x="120" y="160"/>
                  <a:pt x="123" y="158"/>
                  <a:pt x="123" y="154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98"/>
                  <a:pt x="130" y="97"/>
                  <a:pt x="130" y="95"/>
                </a:cubicBezTo>
                <a:cubicBezTo>
                  <a:pt x="131" y="94"/>
                  <a:pt x="135" y="87"/>
                  <a:pt x="136" y="81"/>
                </a:cubicBezTo>
                <a:cubicBezTo>
                  <a:pt x="137" y="77"/>
                  <a:pt x="140" y="60"/>
                  <a:pt x="136" y="56"/>
                </a:cubicBezTo>
                <a:cubicBezTo>
                  <a:pt x="134" y="55"/>
                  <a:pt x="134" y="54"/>
                  <a:pt x="132" y="53"/>
                </a:cubicBezTo>
                <a:cubicBezTo>
                  <a:pt x="128" y="49"/>
                  <a:pt x="122" y="47"/>
                  <a:pt x="122" y="47"/>
                </a:cubicBezTo>
                <a:cubicBezTo>
                  <a:pt x="120" y="46"/>
                  <a:pt x="119" y="47"/>
                  <a:pt x="118" y="48"/>
                </a:cubicBezTo>
                <a:cubicBezTo>
                  <a:pt x="112" y="56"/>
                  <a:pt x="112" y="56"/>
                  <a:pt x="112" y="56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6" y="47"/>
                  <a:pt x="104" y="46"/>
                  <a:pt x="103" y="47"/>
                </a:cubicBezTo>
                <a:cubicBezTo>
                  <a:pt x="101" y="48"/>
                  <a:pt x="101" y="50"/>
                  <a:pt x="102" y="51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111" y="63"/>
                  <a:pt x="111" y="64"/>
                  <a:pt x="112" y="64"/>
                </a:cubicBezTo>
                <a:cubicBezTo>
                  <a:pt x="113" y="64"/>
                  <a:pt x="114" y="63"/>
                  <a:pt x="115" y="62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3" y="54"/>
                  <a:pt x="126" y="56"/>
                  <a:pt x="129" y="58"/>
                </a:cubicBezTo>
                <a:cubicBezTo>
                  <a:pt x="130" y="58"/>
                  <a:pt x="130" y="59"/>
                  <a:pt x="131" y="60"/>
                </a:cubicBezTo>
                <a:cubicBezTo>
                  <a:pt x="132" y="62"/>
                  <a:pt x="132" y="74"/>
                  <a:pt x="131" y="80"/>
                </a:cubicBezTo>
                <a:cubicBezTo>
                  <a:pt x="129" y="85"/>
                  <a:pt x="125" y="92"/>
                  <a:pt x="125" y="92"/>
                </a:cubicBezTo>
                <a:cubicBezTo>
                  <a:pt x="125" y="92"/>
                  <a:pt x="125" y="92"/>
                  <a:pt x="125" y="93"/>
                </a:cubicBezTo>
                <a:cubicBezTo>
                  <a:pt x="124" y="95"/>
                  <a:pt x="123" y="97"/>
                  <a:pt x="123" y="100"/>
                </a:cubicBezTo>
                <a:cubicBezTo>
                  <a:pt x="118" y="154"/>
                  <a:pt x="118" y="154"/>
                  <a:pt x="118" y="154"/>
                </a:cubicBezTo>
                <a:cubicBezTo>
                  <a:pt x="117" y="154"/>
                  <a:pt x="117" y="154"/>
                  <a:pt x="117" y="154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7" y="154"/>
                  <a:pt x="107" y="154"/>
                </a:cubicBezTo>
                <a:cubicBezTo>
                  <a:pt x="102" y="100"/>
                  <a:pt x="102" y="100"/>
                  <a:pt x="102" y="100"/>
                </a:cubicBezTo>
                <a:cubicBezTo>
                  <a:pt x="101" y="97"/>
                  <a:pt x="101" y="95"/>
                  <a:pt x="100" y="93"/>
                </a:cubicBezTo>
                <a:cubicBezTo>
                  <a:pt x="99" y="91"/>
                  <a:pt x="97" y="90"/>
                  <a:pt x="96" y="91"/>
                </a:cubicBezTo>
                <a:close/>
                <a:moveTo>
                  <a:pt x="112" y="43"/>
                </a:moveTo>
                <a:cubicBezTo>
                  <a:pt x="112" y="43"/>
                  <a:pt x="112" y="43"/>
                  <a:pt x="112" y="43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6" y="43"/>
                  <a:pt x="120" y="42"/>
                  <a:pt x="122" y="39"/>
                </a:cubicBezTo>
                <a:cubicBezTo>
                  <a:pt x="127" y="34"/>
                  <a:pt x="126" y="24"/>
                  <a:pt x="126" y="23"/>
                </a:cubicBezTo>
                <a:cubicBezTo>
                  <a:pt x="126" y="13"/>
                  <a:pt x="119" y="10"/>
                  <a:pt x="113" y="10"/>
                </a:cubicBezTo>
                <a:cubicBezTo>
                  <a:pt x="113" y="10"/>
                  <a:pt x="112" y="10"/>
                  <a:pt x="112" y="10"/>
                </a:cubicBezTo>
                <a:cubicBezTo>
                  <a:pt x="112" y="10"/>
                  <a:pt x="112" y="10"/>
                  <a:pt x="112" y="10"/>
                </a:cubicBezTo>
                <a:cubicBezTo>
                  <a:pt x="106" y="10"/>
                  <a:pt x="99" y="13"/>
                  <a:pt x="99" y="23"/>
                </a:cubicBezTo>
                <a:cubicBezTo>
                  <a:pt x="99" y="24"/>
                  <a:pt x="98" y="34"/>
                  <a:pt x="103" y="39"/>
                </a:cubicBezTo>
                <a:cubicBezTo>
                  <a:pt x="105" y="42"/>
                  <a:pt x="108" y="43"/>
                  <a:pt x="112" y="43"/>
                </a:cubicBezTo>
                <a:close/>
                <a:moveTo>
                  <a:pt x="105" y="24"/>
                </a:moveTo>
                <a:cubicBezTo>
                  <a:pt x="105" y="24"/>
                  <a:pt x="105" y="24"/>
                  <a:pt x="105" y="24"/>
                </a:cubicBezTo>
                <a:cubicBezTo>
                  <a:pt x="105" y="17"/>
                  <a:pt x="109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2" y="15"/>
                  <a:pt x="112" y="15"/>
                  <a:pt x="112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5" y="15"/>
                  <a:pt x="120" y="17"/>
                  <a:pt x="120" y="24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0" y="26"/>
                  <a:pt x="120" y="32"/>
                  <a:pt x="117" y="35"/>
                </a:cubicBezTo>
                <a:cubicBezTo>
                  <a:pt x="116" y="36"/>
                  <a:pt x="115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0" y="37"/>
                  <a:pt x="108" y="36"/>
                  <a:pt x="107" y="35"/>
                </a:cubicBezTo>
                <a:cubicBezTo>
                  <a:pt x="104" y="32"/>
                  <a:pt x="104" y="26"/>
                  <a:pt x="105" y="24"/>
                </a:cubicBezTo>
                <a:close/>
                <a:moveTo>
                  <a:pt x="45" y="49"/>
                </a:moveTo>
                <a:cubicBezTo>
                  <a:pt x="41" y="54"/>
                  <a:pt x="43" y="72"/>
                  <a:pt x="45" y="76"/>
                </a:cubicBezTo>
                <a:cubicBezTo>
                  <a:pt x="46" y="82"/>
                  <a:pt x="50" y="90"/>
                  <a:pt x="51" y="91"/>
                </a:cubicBezTo>
                <a:cubicBezTo>
                  <a:pt x="52" y="93"/>
                  <a:pt x="52" y="94"/>
                  <a:pt x="53" y="96"/>
                </a:cubicBezTo>
                <a:cubicBezTo>
                  <a:pt x="58" y="154"/>
                  <a:pt x="58" y="154"/>
                  <a:pt x="58" y="154"/>
                </a:cubicBezTo>
                <a:cubicBezTo>
                  <a:pt x="59" y="157"/>
                  <a:pt x="62" y="160"/>
                  <a:pt x="65" y="160"/>
                </a:cubicBezTo>
                <a:cubicBezTo>
                  <a:pt x="75" y="160"/>
                  <a:pt x="75" y="160"/>
                  <a:pt x="75" y="160"/>
                </a:cubicBezTo>
                <a:cubicBezTo>
                  <a:pt x="78" y="160"/>
                  <a:pt x="81" y="157"/>
                  <a:pt x="82" y="154"/>
                </a:cubicBezTo>
                <a:cubicBezTo>
                  <a:pt x="88" y="96"/>
                  <a:pt x="88" y="96"/>
                  <a:pt x="88" y="96"/>
                </a:cubicBezTo>
                <a:cubicBezTo>
                  <a:pt x="88" y="94"/>
                  <a:pt x="88" y="93"/>
                  <a:pt x="89" y="91"/>
                </a:cubicBezTo>
                <a:cubicBezTo>
                  <a:pt x="90" y="90"/>
                  <a:pt x="94" y="82"/>
                  <a:pt x="95" y="76"/>
                </a:cubicBezTo>
                <a:cubicBezTo>
                  <a:pt x="97" y="72"/>
                  <a:pt x="99" y="54"/>
                  <a:pt x="95" y="49"/>
                </a:cubicBezTo>
                <a:cubicBezTo>
                  <a:pt x="93" y="48"/>
                  <a:pt x="93" y="47"/>
                  <a:pt x="91" y="46"/>
                </a:cubicBezTo>
                <a:cubicBezTo>
                  <a:pt x="86" y="42"/>
                  <a:pt x="80" y="40"/>
                  <a:pt x="80" y="40"/>
                </a:cubicBezTo>
                <a:cubicBezTo>
                  <a:pt x="78" y="39"/>
                  <a:pt x="77" y="40"/>
                  <a:pt x="76" y="41"/>
                </a:cubicBezTo>
                <a:cubicBezTo>
                  <a:pt x="70" y="49"/>
                  <a:pt x="70" y="49"/>
                  <a:pt x="70" y="49"/>
                </a:cubicBezTo>
                <a:cubicBezTo>
                  <a:pt x="64" y="41"/>
                  <a:pt x="64" y="41"/>
                  <a:pt x="64" y="41"/>
                </a:cubicBezTo>
                <a:cubicBezTo>
                  <a:pt x="63" y="40"/>
                  <a:pt x="62" y="39"/>
                  <a:pt x="60" y="40"/>
                </a:cubicBezTo>
                <a:cubicBezTo>
                  <a:pt x="60" y="40"/>
                  <a:pt x="54" y="42"/>
                  <a:pt x="49" y="46"/>
                </a:cubicBezTo>
                <a:cubicBezTo>
                  <a:pt x="47" y="47"/>
                  <a:pt x="47" y="48"/>
                  <a:pt x="45" y="49"/>
                </a:cubicBezTo>
                <a:close/>
                <a:moveTo>
                  <a:pt x="50" y="53"/>
                </a:moveTo>
                <a:cubicBezTo>
                  <a:pt x="51" y="52"/>
                  <a:pt x="51" y="52"/>
                  <a:pt x="52" y="51"/>
                </a:cubicBezTo>
                <a:cubicBezTo>
                  <a:pt x="55" y="49"/>
                  <a:pt x="58" y="47"/>
                  <a:pt x="60" y="4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7"/>
                  <a:pt x="70" y="57"/>
                </a:cubicBezTo>
                <a:cubicBezTo>
                  <a:pt x="71" y="57"/>
                  <a:pt x="72" y="57"/>
                  <a:pt x="72" y="56"/>
                </a:cubicBezTo>
                <a:cubicBezTo>
                  <a:pt x="79" y="46"/>
                  <a:pt x="79" y="46"/>
                  <a:pt x="79" y="46"/>
                </a:cubicBezTo>
                <a:cubicBezTo>
                  <a:pt x="82" y="47"/>
                  <a:pt x="85" y="49"/>
                  <a:pt x="88" y="51"/>
                </a:cubicBezTo>
                <a:cubicBezTo>
                  <a:pt x="89" y="52"/>
                  <a:pt x="89" y="52"/>
                  <a:pt x="90" y="53"/>
                </a:cubicBezTo>
                <a:cubicBezTo>
                  <a:pt x="92" y="56"/>
                  <a:pt x="91" y="69"/>
                  <a:pt x="90" y="75"/>
                </a:cubicBezTo>
                <a:cubicBezTo>
                  <a:pt x="88" y="80"/>
                  <a:pt x="84" y="88"/>
                  <a:pt x="84" y="88"/>
                </a:cubicBezTo>
                <a:cubicBezTo>
                  <a:pt x="84" y="88"/>
                  <a:pt x="84" y="88"/>
                  <a:pt x="83" y="88"/>
                </a:cubicBezTo>
                <a:cubicBezTo>
                  <a:pt x="82" y="91"/>
                  <a:pt x="82" y="93"/>
                  <a:pt x="82" y="96"/>
                </a:cubicBezTo>
                <a:cubicBezTo>
                  <a:pt x="76" y="153"/>
                  <a:pt x="76" y="153"/>
                  <a:pt x="76" y="153"/>
                </a:cubicBezTo>
                <a:cubicBezTo>
                  <a:pt x="76" y="154"/>
                  <a:pt x="75" y="154"/>
                  <a:pt x="75" y="154"/>
                </a:cubicBezTo>
                <a:cubicBezTo>
                  <a:pt x="65" y="154"/>
                  <a:pt x="65" y="154"/>
                  <a:pt x="65" y="154"/>
                </a:cubicBezTo>
                <a:cubicBezTo>
                  <a:pt x="65" y="154"/>
                  <a:pt x="64" y="154"/>
                  <a:pt x="64" y="153"/>
                </a:cubicBezTo>
                <a:cubicBezTo>
                  <a:pt x="58" y="96"/>
                  <a:pt x="58" y="96"/>
                  <a:pt x="58" y="96"/>
                </a:cubicBezTo>
                <a:cubicBezTo>
                  <a:pt x="58" y="93"/>
                  <a:pt x="57" y="91"/>
                  <a:pt x="56" y="88"/>
                </a:cubicBezTo>
                <a:cubicBezTo>
                  <a:pt x="56" y="88"/>
                  <a:pt x="56" y="88"/>
                  <a:pt x="56" y="88"/>
                </a:cubicBezTo>
                <a:cubicBezTo>
                  <a:pt x="56" y="88"/>
                  <a:pt x="52" y="80"/>
                  <a:pt x="50" y="75"/>
                </a:cubicBezTo>
                <a:cubicBezTo>
                  <a:pt x="49" y="69"/>
                  <a:pt x="48" y="56"/>
                  <a:pt x="50" y="53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4" y="35"/>
                  <a:pt x="78" y="34"/>
                  <a:pt x="80" y="31"/>
                </a:cubicBezTo>
                <a:cubicBezTo>
                  <a:pt x="85" y="25"/>
                  <a:pt x="84" y="16"/>
                  <a:pt x="84" y="14"/>
                </a:cubicBezTo>
                <a:cubicBezTo>
                  <a:pt x="84" y="4"/>
                  <a:pt x="76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4" y="0"/>
                  <a:pt x="56" y="4"/>
                  <a:pt x="56" y="14"/>
                </a:cubicBezTo>
                <a:cubicBezTo>
                  <a:pt x="56" y="16"/>
                  <a:pt x="55" y="25"/>
                  <a:pt x="60" y="31"/>
                </a:cubicBezTo>
                <a:cubicBezTo>
                  <a:pt x="62" y="34"/>
                  <a:pt x="66" y="35"/>
                  <a:pt x="70" y="35"/>
                </a:cubicBezTo>
                <a:close/>
                <a:moveTo>
                  <a:pt x="62" y="15"/>
                </a:moveTo>
                <a:cubicBezTo>
                  <a:pt x="62" y="15"/>
                  <a:pt x="62" y="15"/>
                  <a:pt x="62" y="15"/>
                </a:cubicBezTo>
                <a:cubicBezTo>
                  <a:pt x="62" y="7"/>
                  <a:pt x="67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6"/>
                  <a:pt x="70" y="6"/>
                  <a:pt x="70" y="6"/>
                </a:cubicBezTo>
                <a:cubicBezTo>
                  <a:pt x="73" y="6"/>
                  <a:pt x="78" y="7"/>
                  <a:pt x="78" y="15"/>
                </a:cubicBezTo>
                <a:cubicBezTo>
                  <a:pt x="78" y="15"/>
                  <a:pt x="78" y="15"/>
                  <a:pt x="78" y="15"/>
                </a:cubicBezTo>
                <a:cubicBezTo>
                  <a:pt x="79" y="17"/>
                  <a:pt x="79" y="24"/>
                  <a:pt x="76" y="27"/>
                </a:cubicBezTo>
                <a:cubicBezTo>
                  <a:pt x="74" y="29"/>
                  <a:pt x="72" y="29"/>
                  <a:pt x="70" y="29"/>
                </a:cubicBezTo>
                <a:cubicBezTo>
                  <a:pt x="70" y="29"/>
                  <a:pt x="70" y="29"/>
                  <a:pt x="70" y="29"/>
                </a:cubicBezTo>
                <a:cubicBezTo>
                  <a:pt x="68" y="29"/>
                  <a:pt x="66" y="29"/>
                  <a:pt x="64" y="27"/>
                </a:cubicBezTo>
                <a:cubicBezTo>
                  <a:pt x="61" y="24"/>
                  <a:pt x="61" y="17"/>
                  <a:pt x="62" y="1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grpSp>
        <p:nvGrpSpPr>
          <p:cNvPr id="67" name="Группа 66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68" name="Группа 67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Прямая соединительная линия 76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Группа 68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70" name="Группа 69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72" name="Рисунок 71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3" name="Рисунок 72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71" name="Прямая со стрелкой 70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20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76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Этапы организации и проведения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8023" y="1740420"/>
            <a:ext cx="3103285" cy="150443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52287" y="1464685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16144" y="2200246"/>
            <a:ext cx="311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проведения инвентаризации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4167" y="150866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712178" y="1740420"/>
            <a:ext cx="3103285" cy="150443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436442" y="1464685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4700298" y="1954025"/>
            <a:ext cx="3103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инвентаризационной комиссии Положения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48321" y="150958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596333" y="1740420"/>
            <a:ext cx="3103285" cy="150443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8320597" y="1464685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8596330" y="1830915"/>
            <a:ext cx="31032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о проведении инвентаризации (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0510439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Изменение Решения </a:t>
            </a:r>
            <a:b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проведении инвентаризации (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0510477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32476" y="150958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921137" y="3778116"/>
            <a:ext cx="3103285" cy="1504430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645401" y="3502381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921134" y="4048506"/>
            <a:ext cx="3115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 комиссии первичных учетных документов (при необходимости)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57280" y="354728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805292" y="3778116"/>
            <a:ext cx="3103285" cy="1504430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4529556" y="3502381"/>
            <a:ext cx="551468" cy="551468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4817165" y="4048506"/>
            <a:ext cx="3103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фактического наличия объекта инвентаризации (активов, обязательств)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541435" y="354728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689447" y="3778116"/>
            <a:ext cx="3103285" cy="1504430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8413711" y="3502381"/>
            <a:ext cx="551468" cy="55146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/>
          <p:cNvSpPr txBox="1"/>
          <p:nvPr/>
        </p:nvSpPr>
        <p:spPr>
          <a:xfrm>
            <a:off x="8689444" y="3868611"/>
            <a:ext cx="31032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результатов инвентаризации (Инвентаризационные описи, Акт о результатах инвентаризации (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0510463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425590" y="354728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 стрелкой 15"/>
          <p:cNvCxnSpPr>
            <a:stCxn id="10" idx="3"/>
            <a:endCxn id="36" idx="1"/>
          </p:cNvCxnSpPr>
          <p:nvPr/>
        </p:nvCxnSpPr>
        <p:spPr>
          <a:xfrm flipV="1">
            <a:off x="3931308" y="2492634"/>
            <a:ext cx="768990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flipV="1">
            <a:off x="7815460" y="2507752"/>
            <a:ext cx="768990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38" idx="2"/>
            <a:endCxn id="64" idx="0"/>
          </p:cNvCxnSpPr>
          <p:nvPr/>
        </p:nvCxnSpPr>
        <p:spPr>
          <a:xfrm rot="5400000">
            <a:off x="6043745" y="-326115"/>
            <a:ext cx="533266" cy="7675196"/>
          </a:xfrm>
          <a:prstGeom prst="bentConnector3">
            <a:avLst>
              <a:gd name="adj1" fmla="val 34412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V="1">
            <a:off x="4024422" y="4530330"/>
            <a:ext cx="768990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flipV="1">
            <a:off x="7920450" y="4530329"/>
            <a:ext cx="768990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77" name="Прямая со стрелкой 76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Группа 77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79" name="Группа 78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85" name="Прямая соединительная линия 84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Прямая соединительная линия 85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Прямая соединительная линия 86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2" name="Группа 81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83" name="Рисунок 82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4" name="Рисунок 83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21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49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Даты операций, отраженных на основании первичных учетных документов по результатам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-7667" y="924560"/>
            <a:ext cx="12132000" cy="231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39788" y="1079310"/>
            <a:ext cx="10585450" cy="1916403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589072" y="1605599"/>
            <a:ext cx="95210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Результаты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инвентаризации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части выявленных отклонений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при инвентаризации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отражаются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БУ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в отчетном периоде, к которому относится дата, по состоянию на которую проводилась инвентаризация или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последним календарным днем отчетного периода,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за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который формируется отчетность,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в целях обеспечения достоверности данных которой проводилась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инвентаризация.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1062741" y="1199375"/>
            <a:ext cx="422557" cy="4225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18872" y="1159815"/>
            <a:ext cx="245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rgbClr val="002060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589072" y="1240560"/>
            <a:ext cx="1061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ВАЖНО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10656660" y="1308241"/>
            <a:ext cx="122317" cy="12231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10873893" y="1309353"/>
            <a:ext cx="122317" cy="12231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11091126" y="1308242"/>
            <a:ext cx="122317" cy="12231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39" name="Группа 38"/>
          <p:cNvGrpSpPr/>
          <p:nvPr/>
        </p:nvGrpSpPr>
        <p:grpSpPr>
          <a:xfrm rot="10800000">
            <a:off x="2113447" y="3325929"/>
            <a:ext cx="2210638" cy="109379"/>
            <a:chOff x="4991504" y="4925366"/>
            <a:chExt cx="2210638" cy="109379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Прямая соединительная линия 42"/>
          <p:cNvCxnSpPr/>
          <p:nvPr/>
        </p:nvCxnSpPr>
        <p:spPr>
          <a:xfrm>
            <a:off x="2103538" y="3958551"/>
            <a:ext cx="2210638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380695" y="3512264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932384">
              <a:defRPr/>
            </a:pPr>
            <a:r>
              <a:rPr lang="ru-RU" kern="0" dirty="0">
                <a:solidFill>
                  <a:srgbClr val="002060"/>
                </a:solidFill>
                <a:latin typeface="Arial"/>
              </a:rPr>
              <a:t>На 01.10.2025</a:t>
            </a:r>
          </a:p>
        </p:txBody>
      </p:sp>
      <p:grpSp>
        <p:nvGrpSpPr>
          <p:cNvPr id="45" name="Группа 44"/>
          <p:cNvGrpSpPr/>
          <p:nvPr/>
        </p:nvGrpSpPr>
        <p:grpSpPr>
          <a:xfrm rot="10800000">
            <a:off x="7619282" y="3345192"/>
            <a:ext cx="2210638" cy="109379"/>
            <a:chOff x="4991504" y="4925366"/>
            <a:chExt cx="2210638" cy="109379"/>
          </a:xfrm>
        </p:grpSpPr>
        <p:cxnSp>
          <p:nvCxnSpPr>
            <p:cNvPr id="46" name="Прямая соединительная линия 45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Прямая соединительная линия 48"/>
          <p:cNvCxnSpPr/>
          <p:nvPr/>
        </p:nvCxnSpPr>
        <p:spPr>
          <a:xfrm>
            <a:off x="7609373" y="3977814"/>
            <a:ext cx="2210638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7505015" y="3531527"/>
            <a:ext cx="2460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932384">
              <a:defRPr/>
            </a:pPr>
            <a:r>
              <a:rPr lang="ru-RU" kern="0" dirty="0">
                <a:solidFill>
                  <a:srgbClr val="002060"/>
                </a:solidFill>
                <a:latin typeface="Arial"/>
              </a:rPr>
              <a:t>Отражается в </a:t>
            </a:r>
            <a:r>
              <a:rPr lang="ru-RU" kern="0" dirty="0" smtClean="0">
                <a:solidFill>
                  <a:srgbClr val="002060"/>
                </a:solidFill>
                <a:latin typeface="Arial"/>
              </a:rPr>
              <a:t>2025 г</a:t>
            </a:r>
            <a:r>
              <a:rPr lang="ru-RU" kern="0" dirty="0">
                <a:solidFill>
                  <a:srgbClr val="002060"/>
                </a:solidFill>
                <a:latin typeface="Arial"/>
              </a:rPr>
              <a:t>.</a:t>
            </a:r>
          </a:p>
        </p:txBody>
      </p:sp>
      <p:sp>
        <p:nvSpPr>
          <p:cNvPr id="52" name="Нашивка 51"/>
          <p:cNvSpPr/>
          <p:nvPr/>
        </p:nvSpPr>
        <p:spPr>
          <a:xfrm>
            <a:off x="5643563" y="3435308"/>
            <a:ext cx="442925" cy="442925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3" name="Нашивка 52"/>
          <p:cNvSpPr/>
          <p:nvPr/>
        </p:nvSpPr>
        <p:spPr>
          <a:xfrm>
            <a:off x="5947018" y="3435308"/>
            <a:ext cx="442925" cy="442925"/>
          </a:xfrm>
          <a:prstGeom prst="chevron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1437F"/>
              </a:solidFill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 rot="10800000">
            <a:off x="2123356" y="4076339"/>
            <a:ext cx="2210638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Группа 56"/>
          <p:cNvGrpSpPr/>
          <p:nvPr/>
        </p:nvGrpSpPr>
        <p:grpSpPr>
          <a:xfrm>
            <a:off x="2113447" y="4599582"/>
            <a:ext cx="2210638" cy="109379"/>
            <a:chOff x="4991504" y="4925366"/>
            <a:chExt cx="2210638" cy="109379"/>
          </a:xfrm>
        </p:grpSpPr>
        <p:cxnSp>
          <p:nvCxnSpPr>
            <p:cNvPr id="58" name="Прямая соединительная линия 57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Прямоугольник 59"/>
          <p:cNvSpPr/>
          <p:nvPr/>
        </p:nvSpPr>
        <p:spPr>
          <a:xfrm>
            <a:off x="2390604" y="4153295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932384">
              <a:defRPr/>
            </a:pPr>
            <a:r>
              <a:rPr lang="ru-RU" kern="0" dirty="0">
                <a:solidFill>
                  <a:srgbClr val="002060"/>
                </a:solidFill>
                <a:latin typeface="Arial"/>
              </a:rPr>
              <a:t>На 01.01.2026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rot="10800000">
            <a:off x="7629191" y="4095602"/>
            <a:ext cx="2210638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Группа 63"/>
          <p:cNvGrpSpPr/>
          <p:nvPr/>
        </p:nvGrpSpPr>
        <p:grpSpPr>
          <a:xfrm>
            <a:off x="7619282" y="4618845"/>
            <a:ext cx="2210638" cy="109379"/>
            <a:chOff x="4991504" y="4925366"/>
            <a:chExt cx="2210638" cy="109379"/>
          </a:xfrm>
        </p:grpSpPr>
        <p:cxnSp>
          <p:nvCxnSpPr>
            <p:cNvPr id="65" name="Прямая соединительная линия 64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Прямоугольник 66"/>
          <p:cNvSpPr/>
          <p:nvPr/>
        </p:nvSpPr>
        <p:spPr>
          <a:xfrm>
            <a:off x="7256040" y="4172558"/>
            <a:ext cx="2978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932384">
              <a:defRPr/>
            </a:pPr>
            <a:r>
              <a:rPr lang="ru-RU" kern="0" dirty="0">
                <a:solidFill>
                  <a:srgbClr val="002060"/>
                </a:solidFill>
                <a:latin typeface="Arial"/>
              </a:rPr>
              <a:t>Отражается  </a:t>
            </a:r>
            <a:r>
              <a:rPr lang="ru-RU" kern="0" dirty="0" smtClean="0">
                <a:solidFill>
                  <a:srgbClr val="002060"/>
                </a:solidFill>
                <a:latin typeface="Arial"/>
              </a:rPr>
              <a:t>31.12.2025 г</a:t>
            </a:r>
            <a:r>
              <a:rPr lang="ru-RU" kern="0" dirty="0">
                <a:solidFill>
                  <a:srgbClr val="002060"/>
                </a:solidFill>
                <a:latin typeface="Arial"/>
              </a:rPr>
              <a:t>.</a:t>
            </a:r>
          </a:p>
        </p:txBody>
      </p:sp>
      <p:sp>
        <p:nvSpPr>
          <p:cNvPr id="68" name="Нашивка 67"/>
          <p:cNvSpPr/>
          <p:nvPr/>
        </p:nvSpPr>
        <p:spPr>
          <a:xfrm>
            <a:off x="5653472" y="4133489"/>
            <a:ext cx="442925" cy="442925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9" name="Нашивка 68"/>
          <p:cNvSpPr/>
          <p:nvPr/>
        </p:nvSpPr>
        <p:spPr>
          <a:xfrm>
            <a:off x="5956927" y="4133489"/>
            <a:ext cx="442925" cy="442925"/>
          </a:xfrm>
          <a:prstGeom prst="chevron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1437F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39788" y="5132878"/>
            <a:ext cx="10585450" cy="1375317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1589072" y="5725842"/>
            <a:ext cx="9521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Надо успеть оформить все накладные, акты списаний и иные документы, что бы все результаты были учтены в отчетности на 01.01.2026г. </a:t>
            </a:r>
          </a:p>
        </p:txBody>
      </p:sp>
      <p:sp>
        <p:nvSpPr>
          <p:cNvPr id="72" name="Овал 71"/>
          <p:cNvSpPr/>
          <p:nvPr/>
        </p:nvSpPr>
        <p:spPr>
          <a:xfrm>
            <a:off x="1062741" y="5252943"/>
            <a:ext cx="422557" cy="4225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1118872" y="5213383"/>
            <a:ext cx="245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rgbClr val="002060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589072" y="5294128"/>
            <a:ext cx="1061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ВАЖНО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5" name="Овал 74"/>
          <p:cNvSpPr/>
          <p:nvPr/>
        </p:nvSpPr>
        <p:spPr>
          <a:xfrm>
            <a:off x="10656660" y="5361809"/>
            <a:ext cx="122317" cy="12231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6" name="Овал 75"/>
          <p:cNvSpPr/>
          <p:nvPr/>
        </p:nvSpPr>
        <p:spPr>
          <a:xfrm>
            <a:off x="10873893" y="5362921"/>
            <a:ext cx="122317" cy="12231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11091126" y="5361810"/>
            <a:ext cx="122317" cy="12231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10464171" y="4537880"/>
            <a:ext cx="11047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п.27</a:t>
            </a:r>
            <a:endParaRPr lang="ru-RU" sz="3600" b="1" dirty="0">
              <a:solidFill>
                <a:srgbClr val="11437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07509" y="130912"/>
            <a:ext cx="2376751" cy="632764"/>
            <a:chOff x="107509" y="130912"/>
            <a:chExt cx="2376751" cy="632764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113" name="Прямая соединительная линия 112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Прямая соединительная линия 113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Прямая соединительная линия 114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Группа 108"/>
            <p:cNvGrpSpPr/>
            <p:nvPr/>
          </p:nvGrpSpPr>
          <p:grpSpPr>
            <a:xfrm>
              <a:off x="107509" y="130912"/>
              <a:ext cx="2217158" cy="632764"/>
              <a:chOff x="107509" y="130912"/>
              <a:chExt cx="2217158" cy="632764"/>
            </a:xfrm>
          </p:grpSpPr>
          <p:pic>
            <p:nvPicPr>
              <p:cNvPr id="111" name="Рисунок 110" descr="Межрегиональное бухгалтерское УФК"/>
              <p:cNvPicPr/>
              <p:nvPr/>
            </p:nvPicPr>
            <p:blipFill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385"/>
              <a:stretch/>
            </p:blipFill>
            <p:spPr bwMode="auto">
              <a:xfrm>
                <a:off x="795048" y="272687"/>
                <a:ext cx="1529619" cy="4086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2" name="Рисунок 111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0272"/>
              <a:stretch/>
            </p:blipFill>
            <p:spPr>
              <a:xfrm>
                <a:off x="107509" y="130912"/>
                <a:ext cx="644261" cy="632764"/>
              </a:xfrm>
              <a:prstGeom prst="rect">
                <a:avLst/>
              </a:prstGeom>
            </p:spPr>
          </p:pic>
        </p:grpSp>
      </p:grpSp>
      <p:sp>
        <p:nvSpPr>
          <p:cNvPr id="61" name="Прямоугольник 60"/>
          <p:cNvSpPr/>
          <p:nvPr/>
        </p:nvSpPr>
        <p:spPr>
          <a:xfrm>
            <a:off x="10332389" y="4172558"/>
            <a:ext cx="1233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144н</a:t>
            </a:r>
          </a:p>
        </p:txBody>
      </p:sp>
      <p:grpSp>
        <p:nvGrpSpPr>
          <p:cNvPr id="63" name="Group 8">
            <a:extLst>
              <a:ext uri="{FF2B5EF4-FFF2-40B4-BE49-F238E27FC236}">
                <a16:creationId xmlns="" xmlns:a16="http://schemas.microsoft.com/office/drawing/2014/main" id="{908A3220-9286-4EF5-82AB-D6F886277363}"/>
              </a:ext>
            </a:extLst>
          </p:cNvPr>
          <p:cNvGrpSpPr/>
          <p:nvPr/>
        </p:nvGrpSpPr>
        <p:grpSpPr>
          <a:xfrm>
            <a:off x="11213443" y="4103364"/>
            <a:ext cx="287195" cy="297036"/>
            <a:chOff x="5392896" y="3075146"/>
            <a:chExt cx="509587" cy="527050"/>
          </a:xfrm>
          <a:solidFill>
            <a:srgbClr val="002060"/>
          </a:solidFill>
        </p:grpSpPr>
        <p:sp>
          <p:nvSpPr>
            <p:cNvPr id="78" name="Rectangle 153">
              <a:extLst>
                <a:ext uri="{FF2B5EF4-FFF2-40B4-BE49-F238E27FC236}">
                  <a16:creationId xmlns="" xmlns:a16="http://schemas.microsoft.com/office/drawing/2014/main" id="{B5835DD1-8702-438B-AAF3-0D024159B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202146"/>
              <a:ext cx="257175" cy="238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9" name="Rectangle 154">
              <a:extLst>
                <a:ext uri="{FF2B5EF4-FFF2-40B4-BE49-F238E27FC236}">
                  <a16:creationId xmlns="" xmlns:a16="http://schemas.microsoft.com/office/drawing/2014/main" id="{A1A9F044-F435-469A-B294-CEFDAE23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325971"/>
              <a:ext cx="228600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0" name="Rectangle 155">
              <a:extLst>
                <a:ext uri="{FF2B5EF4-FFF2-40B4-BE49-F238E27FC236}">
                  <a16:creationId xmlns="" xmlns:a16="http://schemas.microsoft.com/office/drawing/2014/main" id="{E0FA26EB-A3F8-485C-9A03-DCFF008C3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451383"/>
              <a:ext cx="171450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1" name="Freeform 156">
              <a:extLst>
                <a:ext uri="{FF2B5EF4-FFF2-40B4-BE49-F238E27FC236}">
                  <a16:creationId xmlns="" xmlns:a16="http://schemas.microsoft.com/office/drawing/2014/main" id="{45835399-CC49-46F9-9022-13689D59B1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2896" y="3075146"/>
              <a:ext cx="509587" cy="527050"/>
            </a:xfrm>
            <a:custGeom>
              <a:avLst/>
              <a:gdLst>
                <a:gd name="T0" fmla="*/ 509588 w 149"/>
                <a:gd name="T1" fmla="*/ 68895 h 153"/>
                <a:gd name="T2" fmla="*/ 441187 w 149"/>
                <a:gd name="T3" fmla="*/ 0 h 153"/>
                <a:gd name="T4" fmla="*/ 47881 w 149"/>
                <a:gd name="T5" fmla="*/ 0 h 153"/>
                <a:gd name="T6" fmla="*/ 0 w 149"/>
                <a:gd name="T7" fmla="*/ 48227 h 153"/>
                <a:gd name="T8" fmla="*/ 0 w 149"/>
                <a:gd name="T9" fmla="*/ 527050 h 153"/>
                <a:gd name="T10" fmla="*/ 396726 w 149"/>
                <a:gd name="T11" fmla="*/ 527050 h 153"/>
                <a:gd name="T12" fmla="*/ 396726 w 149"/>
                <a:gd name="T13" fmla="*/ 237689 h 153"/>
                <a:gd name="T14" fmla="*/ 509588 w 149"/>
                <a:gd name="T15" fmla="*/ 237689 h 153"/>
                <a:gd name="T16" fmla="*/ 509588 w 149"/>
                <a:gd name="T17" fmla="*/ 68895 h 153"/>
                <a:gd name="T18" fmla="*/ 372786 w 149"/>
                <a:gd name="T19" fmla="*/ 502937 h 153"/>
                <a:gd name="T20" fmla="*/ 20520 w 149"/>
                <a:gd name="T21" fmla="*/ 502937 h 153"/>
                <a:gd name="T22" fmla="*/ 20520 w 149"/>
                <a:gd name="T23" fmla="*/ 48227 h 153"/>
                <a:gd name="T24" fmla="*/ 47881 w 149"/>
                <a:gd name="T25" fmla="*/ 20669 h 153"/>
                <a:gd name="T26" fmla="*/ 389886 w 149"/>
                <a:gd name="T27" fmla="*/ 20669 h 153"/>
                <a:gd name="T28" fmla="*/ 372786 w 149"/>
                <a:gd name="T29" fmla="*/ 68895 h 153"/>
                <a:gd name="T30" fmla="*/ 372786 w 149"/>
                <a:gd name="T31" fmla="*/ 502937 h 153"/>
                <a:gd name="T32" fmla="*/ 489068 w 149"/>
                <a:gd name="T33" fmla="*/ 213576 h 153"/>
                <a:gd name="T34" fmla="*/ 396726 w 149"/>
                <a:gd name="T35" fmla="*/ 213576 h 153"/>
                <a:gd name="T36" fmla="*/ 393306 w 149"/>
                <a:gd name="T37" fmla="*/ 68895 h 153"/>
                <a:gd name="T38" fmla="*/ 430927 w 149"/>
                <a:gd name="T39" fmla="*/ 20669 h 153"/>
                <a:gd name="T40" fmla="*/ 441187 w 149"/>
                <a:gd name="T41" fmla="*/ 20669 h 153"/>
                <a:gd name="T42" fmla="*/ 441187 w 149"/>
                <a:gd name="T43" fmla="*/ 20669 h 153"/>
                <a:gd name="T44" fmla="*/ 489068 w 149"/>
                <a:gd name="T45" fmla="*/ 68895 h 153"/>
                <a:gd name="T46" fmla="*/ 489068 w 149"/>
                <a:gd name="T47" fmla="*/ 213576 h 15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9" h="153">
                  <a:moveTo>
                    <a:pt x="149" y="20"/>
                  </a:moveTo>
                  <a:cubicBezTo>
                    <a:pt x="149" y="9"/>
                    <a:pt x="140" y="0"/>
                    <a:pt x="1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49" y="69"/>
                    <a:pt x="149" y="69"/>
                    <a:pt x="149" y="69"/>
                  </a:cubicBezTo>
                  <a:lnTo>
                    <a:pt x="149" y="20"/>
                  </a:lnTo>
                  <a:close/>
                  <a:moveTo>
                    <a:pt x="109" y="146"/>
                  </a:moveTo>
                  <a:cubicBezTo>
                    <a:pt x="6" y="146"/>
                    <a:pt x="6" y="146"/>
                    <a:pt x="6" y="14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0"/>
                    <a:pt x="10" y="6"/>
                    <a:pt x="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1" y="10"/>
                    <a:pt x="109" y="15"/>
                    <a:pt x="109" y="20"/>
                  </a:cubicBezTo>
                  <a:lnTo>
                    <a:pt x="109" y="146"/>
                  </a:lnTo>
                  <a:close/>
                  <a:moveTo>
                    <a:pt x="143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3"/>
                    <a:pt x="120" y="8"/>
                    <a:pt x="126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37" y="6"/>
                    <a:pt x="143" y="12"/>
                    <a:pt x="143" y="20"/>
                  </a:cubicBezTo>
                  <a:cubicBezTo>
                    <a:pt x="143" y="62"/>
                    <a:pt x="143" y="62"/>
                    <a:pt x="143" y="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22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44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Применение электронных описей до 01.01.2026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288780"/>
              </p:ext>
            </p:extLst>
          </p:nvPr>
        </p:nvGraphicFramePr>
        <p:xfrm>
          <a:off x="285481" y="1697263"/>
          <a:ext cx="11593033" cy="2471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52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56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464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70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6985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5830"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61н</a:t>
                      </a:r>
                      <a:endParaRPr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52н</a:t>
                      </a:r>
                      <a:endParaRPr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8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Форма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Форма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50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0510464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</a:t>
                      </a: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остатков на счетах денежных средств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0504082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 остатков на счетах учета денежных средств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06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0510465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бланков </a:t>
                      </a: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строгой отчётности и денежных документов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0504086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бланков строгой отчетности и денежных документов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14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0510466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</a:t>
                      </a: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по объектам нефинансовых активов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0504087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по объектам нефинансовых активов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50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0510467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наличных </a:t>
                      </a: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денежных средств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0504088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наличных денежных средств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22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0510468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расчетов </a:t>
                      </a: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по поступлениям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0504091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расчетов по поступлениям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8276756" y="1117280"/>
            <a:ext cx="1694961" cy="368889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Заменены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48404" y="1164136"/>
            <a:ext cx="1694961" cy="275179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2025 г.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21" name="Прямая со стрелкой 20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Группа 21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26" name="Группа 25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30" name="Прямая соединительная линия 29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Группа 26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28" name="Рисунок 27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" name="Рисунок 28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33" name="Прямая со стрелкой 32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23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22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Применение электронных описей после 01.01.2026, </a:t>
            </a:r>
            <a:b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либо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до указанного срока по мере организационно-технической готовности субъекта учета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521881"/>
              </p:ext>
            </p:extLst>
          </p:nvPr>
        </p:nvGraphicFramePr>
        <p:xfrm>
          <a:off x="176011" y="1411689"/>
          <a:ext cx="11593033" cy="4446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52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56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464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70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6985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5830"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61н</a:t>
                      </a:r>
                      <a:endParaRPr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52н</a:t>
                      </a:r>
                      <a:endParaRPr lang="ru-RU" sz="1600" b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800" b="1" u="none" strike="noStrike" kern="1200" dirty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83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Форма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Форма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55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0510469</a:t>
                      </a:r>
                    </a:p>
                    <a:p>
                      <a:pPr algn="ctr" fontAlgn="b"/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расчетов с поставщиками и прочими дебиторами и кредиторами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0504089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расчетов с покупателями, поставщиками и прочими дебиторами и кредиторами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66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0510470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</a:t>
                      </a:r>
                      <a:r>
                        <a:rPr lang="ru-RU" sz="16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ценных бумаг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0504081</a:t>
                      </a: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</a:t>
                      </a:r>
                      <a:r>
                        <a:rPr lang="ru-RU" sz="16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ценных бумаг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73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0510471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</a:t>
                      </a:r>
                      <a:r>
                        <a:rPr lang="ru-RU" sz="16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расчетов по кредитам, займам (ссудам)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0504083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ИО задолженности по кредитам, займам (ссудам)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0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0510472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</a:t>
                      </a:r>
                      <a:r>
                        <a:rPr lang="ru-RU" sz="16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состояния государственного (муниципального) долга в ценных бумагах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0504084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состояния государственного долга Российской Федерации в ценных бумагах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0510473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ИО</a:t>
                      </a:r>
                      <a:r>
                        <a:rPr lang="ru-RU" sz="1600" b="0" i="0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состояния государственного (муниципального) долга по привлеченным кредитам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0504085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</a:t>
                      </a:r>
                      <a:r>
                        <a:rPr lang="ru-RU" sz="16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состояния государственного долга Российской Федерации по полученным кредитам и предоставленным гарантиям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0510474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ИО </a:t>
                      </a:r>
                      <a:r>
                        <a:rPr lang="ru-RU" sz="1600" b="0" i="0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состояния государственного (муниципального) долга по предоставленным гарантиям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029" marR="1029" marT="1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7854725" y="996302"/>
            <a:ext cx="1694961" cy="368889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Заменены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78549" y="1070902"/>
            <a:ext cx="1694961" cy="275179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01.01.2026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16" name="Прямая со стрелкой 15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Группа 16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18" name="Группа 17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Группа 18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20" name="Рисунок 19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Рисунок 20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28" name="Прямая со стрелкой 27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24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80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097205" y="55400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pPr fontAlgn="b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Особенности работы с инвентаризационной описью по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объектам нефинансовых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активов</a:t>
            </a:r>
            <a:endParaRPr lang="ru-RU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87183" y="2091957"/>
            <a:ext cx="11886761" cy="1162900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50757" y="2737451"/>
            <a:ext cx="36736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1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Сведения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 объектах нефинансовых активов по данным бухгалтерского учета</a:t>
            </a:r>
            <a:endParaRPr lang="ru-RU" sz="11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96497" y="1053351"/>
            <a:ext cx="5100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МОЛ</a:t>
            </a:r>
          </a:p>
          <a:p>
            <a:pPr algn="ctr"/>
            <a:r>
              <a:rPr lang="ru-RU" sz="11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(СУ</a:t>
            </a:r>
            <a:r>
              <a:rPr lang="ru-RU" sz="1100" b="1" dirty="0" smtClean="0">
                <a:ea typeface="Cambria" panose="02040503050406030204" pitchFamily="18" charset="0"/>
              </a:rPr>
              <a:t>)</a:t>
            </a:r>
            <a:endParaRPr lang="ru-RU" sz="1100" b="1" dirty="0">
              <a:ea typeface="Cambria" panose="020405030504060302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85039" y="3261011"/>
            <a:ext cx="11886761" cy="1095352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2519399" y="3381278"/>
            <a:ext cx="12137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ОИ +Члены ИК</a:t>
            </a:r>
          </a:p>
          <a:p>
            <a:pPr algn="ctr"/>
            <a:r>
              <a:rPr lang="ru-RU" sz="11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(СУ)</a:t>
            </a:r>
            <a:endParaRPr lang="ru-RU" sz="11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185039" y="4350938"/>
            <a:ext cx="11886761" cy="1095352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185039" y="5450406"/>
            <a:ext cx="11886761" cy="1095352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TextBox 127"/>
          <p:cNvSpPr txBox="1"/>
          <p:nvPr/>
        </p:nvSpPr>
        <p:spPr>
          <a:xfrm>
            <a:off x="2003874" y="2216195"/>
            <a:ext cx="9332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Бухгалтер</a:t>
            </a:r>
            <a:r>
              <a:rPr lang="ru-RU" sz="1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95330" y="3917186"/>
            <a:ext cx="36736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2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"Сведения об объектах нефинансовых активов по данным инвентаризационной комиссии"</a:t>
            </a:r>
            <a:endParaRPr lang="ru-RU" sz="11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9553" y="5099363"/>
            <a:ext cx="36736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3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"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Объяснение причин расхождений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ru-RU" sz="11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4532298" y="3470857"/>
            <a:ext cx="72310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Подраздел 2. 1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Фактическое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наличие" – заполняется статус объекта, целевая функция, фактическое количество</a:t>
            </a:r>
            <a:endParaRPr lang="ru-RU" sz="11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295330" y="6078131"/>
            <a:ext cx="36736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4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"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Заключение инвентаризационной комиссии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ru-RU" sz="11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38" name="Рисунок 1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749" y="3447810"/>
            <a:ext cx="360000" cy="360000"/>
          </a:xfrm>
          <a:prstGeom prst="rect">
            <a:avLst/>
          </a:prstGeom>
        </p:spPr>
      </p:pic>
      <p:pic>
        <p:nvPicPr>
          <p:cNvPr id="139" name="Рисунок 1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749" y="3870899"/>
            <a:ext cx="360000" cy="360000"/>
          </a:xfrm>
          <a:prstGeom prst="rect">
            <a:avLst/>
          </a:prstGeom>
        </p:spPr>
      </p:pic>
      <p:cxnSp>
        <p:nvCxnSpPr>
          <p:cNvPr id="140" name="Соединительная линия уступом 139"/>
          <p:cNvCxnSpPr>
            <a:stCxn id="129" idx="3"/>
            <a:endCxn id="138" idx="1"/>
          </p:cNvCxnSpPr>
          <p:nvPr/>
        </p:nvCxnSpPr>
        <p:spPr>
          <a:xfrm flipV="1">
            <a:off x="3968971" y="3627810"/>
            <a:ext cx="228778" cy="504820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Соединительная линия уступом 142"/>
          <p:cNvCxnSpPr>
            <a:stCxn id="129" idx="3"/>
            <a:endCxn id="139" idx="1"/>
          </p:cNvCxnSpPr>
          <p:nvPr/>
        </p:nvCxnSpPr>
        <p:spPr>
          <a:xfrm flipV="1">
            <a:off x="3968971" y="4050899"/>
            <a:ext cx="228778" cy="81731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Скругленный прямоугольник 145"/>
          <p:cNvSpPr/>
          <p:nvPr/>
        </p:nvSpPr>
        <p:spPr>
          <a:xfrm>
            <a:off x="185039" y="913466"/>
            <a:ext cx="11886761" cy="1180158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TextBox 146"/>
          <p:cNvSpPr txBox="1"/>
          <p:nvPr/>
        </p:nvSpPr>
        <p:spPr>
          <a:xfrm>
            <a:off x="250019" y="1704073"/>
            <a:ext cx="3673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Расписка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МОЛа</a:t>
            </a:r>
            <a:endParaRPr lang="ru-RU" sz="12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48" name="Рисунок 1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11" y="1277921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5" name="TextBox 154"/>
          <p:cNvSpPr txBox="1"/>
          <p:nvPr/>
        </p:nvSpPr>
        <p:spPr>
          <a:xfrm>
            <a:off x="7959005" y="1291310"/>
            <a:ext cx="31625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Требует:</a:t>
            </a:r>
          </a:p>
          <a:p>
            <a:pPr algn="ctr"/>
            <a:r>
              <a:rPr lang="ru-RU" sz="1100" b="1" dirty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- наличие в учете «живых» </a:t>
            </a:r>
            <a:r>
              <a:rPr lang="ru-RU" sz="1100" b="1" dirty="0" err="1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МОЛов</a:t>
            </a:r>
            <a:endParaRPr lang="ru-RU" sz="1100" b="1" dirty="0" smtClean="0">
              <a:solidFill>
                <a:srgbClr val="11437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7963077" y="2283391"/>
            <a:ext cx="31625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Требует:</a:t>
            </a:r>
          </a:p>
          <a:p>
            <a:pPr algn="ctr"/>
            <a:r>
              <a:rPr lang="ru-RU" sz="1100" b="1" dirty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- все движения с НФА должны быть отражены не позднее даты, НА которую проводится инвентаризация </a:t>
            </a:r>
          </a:p>
        </p:txBody>
      </p:sp>
      <p:pic>
        <p:nvPicPr>
          <p:cNvPr id="158" name="Рисунок 1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298" y="4441217"/>
            <a:ext cx="360000" cy="360000"/>
          </a:xfrm>
          <a:prstGeom prst="rect">
            <a:avLst/>
          </a:prstGeom>
        </p:spPr>
      </p:pic>
      <p:pic>
        <p:nvPicPr>
          <p:cNvPr id="159" name="Рисунок 1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298" y="4864306"/>
            <a:ext cx="360000" cy="360000"/>
          </a:xfrm>
          <a:prstGeom prst="rect">
            <a:avLst/>
          </a:prstGeom>
        </p:spPr>
      </p:pic>
      <p:cxnSp>
        <p:nvCxnSpPr>
          <p:cNvPr id="160" name="Соединительная линия уступом 159"/>
          <p:cNvCxnSpPr>
            <a:endCxn id="158" idx="1"/>
          </p:cNvCxnSpPr>
          <p:nvPr/>
        </p:nvCxnSpPr>
        <p:spPr>
          <a:xfrm flipV="1">
            <a:off x="3790993" y="4621217"/>
            <a:ext cx="381305" cy="332164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Соединительная линия уступом 160"/>
          <p:cNvCxnSpPr>
            <a:endCxn id="159" idx="1"/>
          </p:cNvCxnSpPr>
          <p:nvPr/>
        </p:nvCxnSpPr>
        <p:spPr>
          <a:xfrm>
            <a:off x="3790993" y="4953381"/>
            <a:ext cx="381305" cy="90925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4532298" y="4501992"/>
            <a:ext cx="74995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отсутствии </a:t>
            </a:r>
            <a:r>
              <a:rPr lang="ru-RU" sz="11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недостач/излишек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содержит установленную 61н формулировку </a:t>
            </a:r>
            <a:endParaRPr lang="ru-RU" sz="11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4522495" y="4872680"/>
            <a:ext cx="7867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наличии </a:t>
            </a:r>
            <a:r>
              <a:rPr lang="ru-RU" sz="11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недостачи/излишек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заполняется по каждому выявленному объекту(количеству), с приложением оправдательных документов</a:t>
            </a:r>
            <a:endParaRPr lang="ru-RU" sz="11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64" name="Рисунок 16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714" y="5565967"/>
            <a:ext cx="360000" cy="360000"/>
          </a:xfrm>
          <a:prstGeom prst="rect">
            <a:avLst/>
          </a:prstGeom>
        </p:spPr>
      </p:pic>
      <p:pic>
        <p:nvPicPr>
          <p:cNvPr id="165" name="Рисунок 1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714" y="5989056"/>
            <a:ext cx="360000" cy="360000"/>
          </a:xfrm>
          <a:prstGeom prst="rect">
            <a:avLst/>
          </a:prstGeom>
        </p:spPr>
      </p:pic>
      <p:cxnSp>
        <p:nvCxnSpPr>
          <p:cNvPr id="166" name="Соединительная линия уступом 165"/>
          <p:cNvCxnSpPr>
            <a:endCxn id="164" idx="1"/>
          </p:cNvCxnSpPr>
          <p:nvPr/>
        </p:nvCxnSpPr>
        <p:spPr>
          <a:xfrm flipV="1">
            <a:off x="3782409" y="5745967"/>
            <a:ext cx="381305" cy="332164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Соединительная линия уступом 166"/>
          <p:cNvCxnSpPr>
            <a:endCxn id="165" idx="1"/>
          </p:cNvCxnSpPr>
          <p:nvPr/>
        </p:nvCxnSpPr>
        <p:spPr>
          <a:xfrm>
            <a:off x="3782409" y="6078131"/>
            <a:ext cx="381305" cy="90925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4532297" y="5617321"/>
            <a:ext cx="74995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отсутствии отклонений(качественных/количественных), содержит установленную 61н формулировку </a:t>
            </a:r>
            <a:endParaRPr lang="ru-RU" sz="11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522495" y="5968032"/>
            <a:ext cx="74717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наличии отклонений, заполняется по каждому выявленному отклонению, в том числе с указанием решения комиссии в части принятия оправдательных документов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МОЛа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с вынесением Заключения комиссии</a:t>
            </a:r>
            <a:endParaRPr lang="ru-RU" sz="1100" b="1" dirty="0" smtClean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033230" y="4481131"/>
            <a:ext cx="5100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МОЛ</a:t>
            </a:r>
          </a:p>
          <a:p>
            <a:pPr algn="ctr"/>
            <a:r>
              <a:rPr lang="ru-RU" sz="11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(СУ)</a:t>
            </a:r>
            <a:endParaRPr lang="ru-RU" sz="11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014377" y="5572535"/>
            <a:ext cx="12137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ОИ +Члены ИК</a:t>
            </a:r>
          </a:p>
          <a:p>
            <a:pPr algn="ctr"/>
            <a:r>
              <a:rPr lang="ru-RU" sz="11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(СУ)</a:t>
            </a:r>
            <a:endParaRPr lang="ru-RU" sz="11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4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1695317" y="1064024"/>
            <a:ext cx="266855" cy="37146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76" name="Freeform 788">
            <a:extLst>
              <a:ext uri="{FF2B5EF4-FFF2-40B4-BE49-F238E27FC236}">
                <a16:creationId xmlns="" xmlns:a16="http://schemas.microsoft.com/office/drawing/2014/main" id="{2462C664-F693-49E4-9020-6F7F142A2BF3}"/>
              </a:ext>
            </a:extLst>
          </p:cNvPr>
          <p:cNvSpPr>
            <a:spLocks noEditPoints="1"/>
          </p:cNvSpPr>
          <p:nvPr/>
        </p:nvSpPr>
        <p:spPr bwMode="auto">
          <a:xfrm>
            <a:off x="1287481" y="1113875"/>
            <a:ext cx="365598" cy="385601"/>
          </a:xfrm>
          <a:custGeom>
            <a:avLst/>
            <a:gdLst>
              <a:gd name="T0" fmla="*/ 443774 w 153"/>
              <a:gd name="T1" fmla="*/ 137716 h 160"/>
              <a:gd name="T2" fmla="*/ 327710 w 153"/>
              <a:gd name="T3" fmla="*/ 55086 h 160"/>
              <a:gd name="T4" fmla="*/ 187751 w 153"/>
              <a:gd name="T5" fmla="*/ 58529 h 160"/>
              <a:gd name="T6" fmla="*/ 75100 w 153"/>
              <a:gd name="T7" fmla="*/ 144602 h 160"/>
              <a:gd name="T8" fmla="*/ 34136 w 153"/>
              <a:gd name="T9" fmla="*/ 278874 h 160"/>
              <a:gd name="T10" fmla="*/ 78514 w 153"/>
              <a:gd name="T11" fmla="*/ 413147 h 160"/>
              <a:gd name="T12" fmla="*/ 194578 w 153"/>
              <a:gd name="T13" fmla="*/ 495777 h 160"/>
              <a:gd name="T14" fmla="*/ 334537 w 153"/>
              <a:gd name="T15" fmla="*/ 492334 h 160"/>
              <a:gd name="T16" fmla="*/ 447188 w 153"/>
              <a:gd name="T17" fmla="*/ 406261 h 160"/>
              <a:gd name="T18" fmla="*/ 488152 w 153"/>
              <a:gd name="T19" fmla="*/ 271989 h 160"/>
              <a:gd name="T20" fmla="*/ 498392 w 153"/>
              <a:gd name="T21" fmla="*/ 358061 h 160"/>
              <a:gd name="T22" fmla="*/ 337951 w 153"/>
              <a:gd name="T23" fmla="*/ 471676 h 160"/>
              <a:gd name="T24" fmla="*/ 208232 w 153"/>
              <a:gd name="T25" fmla="*/ 478562 h 160"/>
              <a:gd name="T26" fmla="*/ 98996 w 153"/>
              <a:gd name="T27" fmla="*/ 409704 h 160"/>
              <a:gd name="T28" fmla="*/ 51205 w 153"/>
              <a:gd name="T29" fmla="*/ 289203 h 160"/>
              <a:gd name="T30" fmla="*/ 85341 w 153"/>
              <a:gd name="T31" fmla="*/ 161816 h 160"/>
              <a:gd name="T32" fmla="*/ 187751 w 153"/>
              <a:gd name="T33" fmla="*/ 79187 h 160"/>
              <a:gd name="T34" fmla="*/ 314056 w 153"/>
              <a:gd name="T35" fmla="*/ 72301 h 160"/>
              <a:gd name="T36" fmla="*/ 436947 w 153"/>
              <a:gd name="T37" fmla="*/ 161816 h 160"/>
              <a:gd name="T38" fmla="*/ 471083 w 153"/>
              <a:gd name="T39" fmla="*/ 289203 h 160"/>
              <a:gd name="T40" fmla="*/ 296987 w 153"/>
              <a:gd name="T41" fmla="*/ 223788 h 160"/>
              <a:gd name="T42" fmla="*/ 259437 w 153"/>
              <a:gd name="T43" fmla="*/ 175588 h 160"/>
              <a:gd name="T44" fmla="*/ 245783 w 153"/>
              <a:gd name="T45" fmla="*/ 285760 h 160"/>
              <a:gd name="T46" fmla="*/ 215060 w 153"/>
              <a:gd name="T47" fmla="*/ 337404 h 160"/>
              <a:gd name="T48" fmla="*/ 269678 w 153"/>
              <a:gd name="T49" fmla="*/ 364947 h 160"/>
              <a:gd name="T50" fmla="*/ 341365 w 153"/>
              <a:gd name="T51" fmla="*/ 158373 h 160"/>
              <a:gd name="T52" fmla="*/ 341365 w 153"/>
              <a:gd name="T53" fmla="*/ 158373 h 160"/>
              <a:gd name="T54" fmla="*/ 365260 w 153"/>
              <a:gd name="T55" fmla="*/ 182473 h 160"/>
              <a:gd name="T56" fmla="*/ 317469 w 153"/>
              <a:gd name="T57" fmla="*/ 426919 h 160"/>
              <a:gd name="T58" fmla="*/ 344778 w 153"/>
              <a:gd name="T59" fmla="*/ 409704 h 160"/>
              <a:gd name="T60" fmla="*/ 197992 w 153"/>
              <a:gd name="T61" fmla="*/ 413147 h 160"/>
              <a:gd name="T62" fmla="*/ 276505 w 153"/>
              <a:gd name="T63" fmla="*/ 413147 h 160"/>
              <a:gd name="T64" fmla="*/ 276505 w 153"/>
              <a:gd name="T65" fmla="*/ 413147 h 160"/>
              <a:gd name="T66" fmla="*/ 242369 w 153"/>
              <a:gd name="T67" fmla="*/ 433805 h 160"/>
              <a:gd name="T68" fmla="*/ 406224 w 153"/>
              <a:gd name="T69" fmla="*/ 247888 h 160"/>
              <a:gd name="T70" fmla="*/ 409638 w 153"/>
              <a:gd name="T71" fmla="*/ 265103 h 160"/>
              <a:gd name="T72" fmla="*/ 409638 w 153"/>
              <a:gd name="T73" fmla="*/ 299532 h 160"/>
              <a:gd name="T74" fmla="*/ 409638 w 153"/>
              <a:gd name="T75" fmla="*/ 299532 h 160"/>
              <a:gd name="T76" fmla="*/ 385742 w 153"/>
              <a:gd name="T77" fmla="*/ 210017 h 160"/>
              <a:gd name="T78" fmla="*/ 382328 w 153"/>
              <a:gd name="T79" fmla="*/ 382161 h 160"/>
              <a:gd name="T80" fmla="*/ 389156 w 153"/>
              <a:gd name="T81" fmla="*/ 354618 h 160"/>
              <a:gd name="T82" fmla="*/ 157028 w 153"/>
              <a:gd name="T83" fmla="*/ 182473 h 160"/>
              <a:gd name="T84" fmla="*/ 122891 w 153"/>
              <a:gd name="T85" fmla="*/ 337404 h 160"/>
              <a:gd name="T86" fmla="*/ 122891 w 153"/>
              <a:gd name="T87" fmla="*/ 337404 h 160"/>
              <a:gd name="T88" fmla="*/ 119478 w 153"/>
              <a:gd name="T89" fmla="*/ 320189 h 160"/>
              <a:gd name="T90" fmla="*/ 119478 w 153"/>
              <a:gd name="T91" fmla="*/ 230674 h 160"/>
              <a:gd name="T92" fmla="*/ 122891 w 153"/>
              <a:gd name="T93" fmla="*/ 275432 h 160"/>
              <a:gd name="T94" fmla="*/ 102409 w 153"/>
              <a:gd name="T95" fmla="*/ 275432 h 160"/>
              <a:gd name="T96" fmla="*/ 133132 w 153"/>
              <a:gd name="T97" fmla="*/ 196245 h 160"/>
              <a:gd name="T98" fmla="*/ 150200 w 153"/>
              <a:gd name="T99" fmla="*/ 385604 h 160"/>
              <a:gd name="T100" fmla="*/ 245783 w 153"/>
              <a:gd name="T101" fmla="*/ 134273 h 160"/>
              <a:gd name="T102" fmla="*/ 276505 w 153"/>
              <a:gd name="T103" fmla="*/ 134273 h 160"/>
              <a:gd name="T104" fmla="*/ 276505 w 153"/>
              <a:gd name="T105" fmla="*/ 134273 h 160"/>
              <a:gd name="T106" fmla="*/ 303815 w 153"/>
              <a:gd name="T107" fmla="*/ 130830 h 160"/>
              <a:gd name="T108" fmla="*/ 204819 w 153"/>
              <a:gd name="T109" fmla="*/ 123944 h 160"/>
              <a:gd name="T110" fmla="*/ 167269 w 153"/>
              <a:gd name="T111" fmla="*/ 392490 h 160"/>
              <a:gd name="T112" fmla="*/ 177510 w 153"/>
              <a:gd name="T113" fmla="*/ 161816 h 160"/>
              <a:gd name="T114" fmla="*/ 177510 w 153"/>
              <a:gd name="T115" fmla="*/ 161816 h 1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53" h="160">
                <a:moveTo>
                  <a:pt x="152" y="61"/>
                </a:moveTo>
                <a:cubicBezTo>
                  <a:pt x="153" y="59"/>
                  <a:pt x="153" y="57"/>
                  <a:pt x="153" y="55"/>
                </a:cubicBezTo>
                <a:cubicBezTo>
                  <a:pt x="152" y="53"/>
                  <a:pt x="150" y="52"/>
                  <a:pt x="149" y="51"/>
                </a:cubicBezTo>
                <a:cubicBezTo>
                  <a:pt x="131" y="42"/>
                  <a:pt x="131" y="42"/>
                  <a:pt x="131" y="42"/>
                </a:cubicBezTo>
                <a:cubicBezTo>
                  <a:pt x="130" y="41"/>
                  <a:pt x="130" y="41"/>
                  <a:pt x="130" y="40"/>
                </a:cubicBezTo>
                <a:cubicBezTo>
                  <a:pt x="127" y="20"/>
                  <a:pt x="127" y="20"/>
                  <a:pt x="127" y="20"/>
                </a:cubicBezTo>
                <a:cubicBezTo>
                  <a:pt x="126" y="17"/>
                  <a:pt x="123" y="14"/>
                  <a:pt x="119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98" y="17"/>
                  <a:pt x="98" y="17"/>
                  <a:pt x="98" y="17"/>
                </a:cubicBezTo>
                <a:cubicBezTo>
                  <a:pt x="97" y="17"/>
                  <a:pt x="97" y="17"/>
                  <a:pt x="96" y="16"/>
                </a:cubicBezTo>
                <a:cubicBezTo>
                  <a:pt x="82" y="2"/>
                  <a:pt x="82" y="2"/>
                  <a:pt x="82" y="2"/>
                </a:cubicBezTo>
                <a:cubicBezTo>
                  <a:pt x="81" y="1"/>
                  <a:pt x="79" y="0"/>
                  <a:pt x="76" y="0"/>
                </a:cubicBezTo>
                <a:cubicBezTo>
                  <a:pt x="74" y="0"/>
                  <a:pt x="72" y="1"/>
                  <a:pt x="71" y="2"/>
                </a:cubicBezTo>
                <a:cubicBezTo>
                  <a:pt x="57" y="16"/>
                  <a:pt x="57" y="16"/>
                  <a:pt x="57" y="16"/>
                </a:cubicBezTo>
                <a:cubicBezTo>
                  <a:pt x="56" y="17"/>
                  <a:pt x="56" y="17"/>
                  <a:pt x="55" y="17"/>
                </a:cubicBezTo>
                <a:cubicBezTo>
                  <a:pt x="35" y="14"/>
                  <a:pt x="35" y="14"/>
                  <a:pt x="35" y="14"/>
                </a:cubicBezTo>
                <a:cubicBezTo>
                  <a:pt x="35" y="14"/>
                  <a:pt x="35" y="14"/>
                  <a:pt x="34" y="14"/>
                </a:cubicBezTo>
                <a:cubicBezTo>
                  <a:pt x="30" y="14"/>
                  <a:pt x="27" y="17"/>
                  <a:pt x="26" y="2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2" y="42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3"/>
                  <a:pt x="0" y="55"/>
                </a:cubicBezTo>
                <a:cubicBezTo>
                  <a:pt x="0" y="57"/>
                  <a:pt x="0" y="59"/>
                  <a:pt x="1" y="61"/>
                </a:cubicBezTo>
                <a:cubicBezTo>
                  <a:pt x="10" y="79"/>
                  <a:pt x="10" y="79"/>
                  <a:pt x="10" y="79"/>
                </a:cubicBezTo>
                <a:cubicBezTo>
                  <a:pt x="10" y="80"/>
                  <a:pt x="10" y="80"/>
                  <a:pt x="10" y="81"/>
                </a:cubicBezTo>
                <a:cubicBezTo>
                  <a:pt x="1" y="99"/>
                  <a:pt x="1" y="99"/>
                  <a:pt x="1" y="99"/>
                </a:cubicBezTo>
                <a:cubicBezTo>
                  <a:pt x="0" y="101"/>
                  <a:pt x="0" y="103"/>
                  <a:pt x="0" y="105"/>
                </a:cubicBezTo>
                <a:cubicBezTo>
                  <a:pt x="1" y="107"/>
                  <a:pt x="2" y="108"/>
                  <a:pt x="4" y="109"/>
                </a:cubicBezTo>
                <a:cubicBezTo>
                  <a:pt x="22" y="118"/>
                  <a:pt x="22" y="118"/>
                  <a:pt x="22" y="118"/>
                </a:cubicBezTo>
                <a:cubicBezTo>
                  <a:pt x="23" y="119"/>
                  <a:pt x="23" y="119"/>
                  <a:pt x="23" y="120"/>
                </a:cubicBezTo>
                <a:cubicBezTo>
                  <a:pt x="26" y="139"/>
                  <a:pt x="26" y="139"/>
                  <a:pt x="26" y="139"/>
                </a:cubicBezTo>
                <a:cubicBezTo>
                  <a:pt x="27" y="143"/>
                  <a:pt x="30" y="146"/>
                  <a:pt x="34" y="146"/>
                </a:cubicBezTo>
                <a:cubicBezTo>
                  <a:pt x="34" y="146"/>
                  <a:pt x="35" y="146"/>
                  <a:pt x="35" y="146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6" y="143"/>
                  <a:pt x="56" y="143"/>
                  <a:pt x="57" y="144"/>
                </a:cubicBezTo>
                <a:cubicBezTo>
                  <a:pt x="71" y="158"/>
                  <a:pt x="71" y="158"/>
                  <a:pt x="71" y="158"/>
                </a:cubicBezTo>
                <a:cubicBezTo>
                  <a:pt x="72" y="159"/>
                  <a:pt x="74" y="160"/>
                  <a:pt x="76" y="160"/>
                </a:cubicBezTo>
                <a:cubicBezTo>
                  <a:pt x="79" y="160"/>
                  <a:pt x="81" y="159"/>
                  <a:pt x="82" y="158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7" y="143"/>
                  <a:pt x="97" y="143"/>
                  <a:pt x="98" y="143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8" y="146"/>
                  <a:pt x="118" y="146"/>
                  <a:pt x="119" y="146"/>
                </a:cubicBezTo>
                <a:cubicBezTo>
                  <a:pt x="123" y="146"/>
                  <a:pt x="126" y="143"/>
                  <a:pt x="127" y="139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0" y="119"/>
                  <a:pt x="130" y="119"/>
                  <a:pt x="131" y="118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50" y="108"/>
                  <a:pt x="152" y="107"/>
                  <a:pt x="152" y="105"/>
                </a:cubicBezTo>
                <a:cubicBezTo>
                  <a:pt x="153" y="103"/>
                  <a:pt x="153" y="101"/>
                  <a:pt x="152" y="99"/>
                </a:cubicBezTo>
                <a:cubicBezTo>
                  <a:pt x="143" y="81"/>
                  <a:pt x="143" y="81"/>
                  <a:pt x="143" y="81"/>
                </a:cubicBezTo>
                <a:cubicBezTo>
                  <a:pt x="143" y="80"/>
                  <a:pt x="143" y="80"/>
                  <a:pt x="143" y="79"/>
                </a:cubicBezTo>
                <a:lnTo>
                  <a:pt x="152" y="61"/>
                </a:lnTo>
                <a:close/>
                <a:moveTo>
                  <a:pt x="138" y="84"/>
                </a:moveTo>
                <a:cubicBezTo>
                  <a:pt x="147" y="101"/>
                  <a:pt x="147" y="101"/>
                  <a:pt x="147" y="101"/>
                </a:cubicBezTo>
                <a:cubicBezTo>
                  <a:pt x="147" y="102"/>
                  <a:pt x="147" y="102"/>
                  <a:pt x="147" y="103"/>
                </a:cubicBezTo>
                <a:cubicBezTo>
                  <a:pt x="147" y="103"/>
                  <a:pt x="146" y="104"/>
                  <a:pt x="146" y="104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14"/>
                  <a:pt x="124" y="116"/>
                  <a:pt x="124" y="119"/>
                </a:cubicBezTo>
                <a:cubicBezTo>
                  <a:pt x="121" y="139"/>
                  <a:pt x="121" y="139"/>
                  <a:pt x="121" y="139"/>
                </a:cubicBezTo>
                <a:cubicBezTo>
                  <a:pt x="121" y="140"/>
                  <a:pt x="120" y="140"/>
                  <a:pt x="119" y="140"/>
                </a:cubicBezTo>
                <a:cubicBezTo>
                  <a:pt x="99" y="137"/>
                  <a:pt x="99" y="137"/>
                  <a:pt x="99" y="137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7"/>
                  <a:pt x="94" y="138"/>
                  <a:pt x="92" y="139"/>
                </a:cubicBezTo>
                <a:cubicBezTo>
                  <a:pt x="78" y="153"/>
                  <a:pt x="78" y="153"/>
                  <a:pt x="78" y="153"/>
                </a:cubicBezTo>
                <a:cubicBezTo>
                  <a:pt x="77" y="154"/>
                  <a:pt x="76" y="154"/>
                  <a:pt x="75" y="153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60" y="138"/>
                  <a:pt x="58" y="137"/>
                  <a:pt x="55" y="137"/>
                </a:cubicBezTo>
                <a:cubicBezTo>
                  <a:pt x="55" y="137"/>
                  <a:pt x="55" y="137"/>
                  <a:pt x="54" y="137"/>
                </a:cubicBezTo>
                <a:cubicBezTo>
                  <a:pt x="35" y="140"/>
                  <a:pt x="35" y="140"/>
                  <a:pt x="35" y="140"/>
                </a:cubicBezTo>
                <a:cubicBezTo>
                  <a:pt x="33" y="140"/>
                  <a:pt x="32" y="140"/>
                  <a:pt x="32" y="139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29" y="116"/>
                  <a:pt x="27" y="114"/>
                  <a:pt x="25" y="113"/>
                </a:cubicBezTo>
                <a:cubicBezTo>
                  <a:pt x="7" y="104"/>
                  <a:pt x="7" y="104"/>
                  <a:pt x="7" y="104"/>
                </a:cubicBezTo>
                <a:cubicBezTo>
                  <a:pt x="7" y="104"/>
                  <a:pt x="6" y="103"/>
                  <a:pt x="6" y="103"/>
                </a:cubicBezTo>
                <a:cubicBezTo>
                  <a:pt x="6" y="102"/>
                  <a:pt x="6" y="102"/>
                  <a:pt x="6" y="101"/>
                </a:cubicBezTo>
                <a:cubicBezTo>
                  <a:pt x="15" y="84"/>
                  <a:pt x="15" y="84"/>
                  <a:pt x="15" y="84"/>
                </a:cubicBezTo>
                <a:cubicBezTo>
                  <a:pt x="17" y="81"/>
                  <a:pt x="17" y="79"/>
                  <a:pt x="15" y="76"/>
                </a:cubicBezTo>
                <a:cubicBezTo>
                  <a:pt x="6" y="59"/>
                  <a:pt x="6" y="59"/>
                  <a:pt x="6" y="59"/>
                </a:cubicBezTo>
                <a:cubicBezTo>
                  <a:pt x="6" y="58"/>
                  <a:pt x="6" y="58"/>
                  <a:pt x="6" y="57"/>
                </a:cubicBezTo>
                <a:cubicBezTo>
                  <a:pt x="6" y="57"/>
                  <a:pt x="7" y="56"/>
                  <a:pt x="7" y="56"/>
                </a:cubicBezTo>
                <a:cubicBezTo>
                  <a:pt x="25" y="47"/>
                  <a:pt x="25" y="47"/>
                  <a:pt x="25" y="47"/>
                </a:cubicBezTo>
                <a:cubicBezTo>
                  <a:pt x="27" y="46"/>
                  <a:pt x="29" y="44"/>
                  <a:pt x="29" y="41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0"/>
                  <a:pt x="33" y="20"/>
                  <a:pt x="34" y="20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5" y="23"/>
                  <a:pt x="55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7" y="23"/>
                  <a:pt x="59" y="22"/>
                  <a:pt x="61" y="21"/>
                </a:cubicBezTo>
                <a:cubicBezTo>
                  <a:pt x="75" y="7"/>
                  <a:pt x="75" y="7"/>
                  <a:pt x="75" y="7"/>
                </a:cubicBezTo>
                <a:cubicBezTo>
                  <a:pt x="76" y="6"/>
                  <a:pt x="77" y="6"/>
                  <a:pt x="78" y="7"/>
                </a:cubicBezTo>
                <a:cubicBezTo>
                  <a:pt x="92" y="21"/>
                  <a:pt x="92" y="21"/>
                  <a:pt x="92" y="21"/>
                </a:cubicBezTo>
                <a:cubicBezTo>
                  <a:pt x="94" y="22"/>
                  <a:pt x="96" y="23"/>
                  <a:pt x="99" y="23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20" y="20"/>
                  <a:pt x="121" y="20"/>
                  <a:pt x="121" y="21"/>
                </a:cubicBezTo>
                <a:cubicBezTo>
                  <a:pt x="124" y="41"/>
                  <a:pt x="124" y="41"/>
                  <a:pt x="124" y="41"/>
                </a:cubicBezTo>
                <a:cubicBezTo>
                  <a:pt x="124" y="44"/>
                  <a:pt x="126" y="46"/>
                  <a:pt x="128" y="47"/>
                </a:cubicBezTo>
                <a:cubicBezTo>
                  <a:pt x="146" y="56"/>
                  <a:pt x="146" y="56"/>
                  <a:pt x="146" y="56"/>
                </a:cubicBezTo>
                <a:cubicBezTo>
                  <a:pt x="146" y="56"/>
                  <a:pt x="147" y="57"/>
                  <a:pt x="147" y="57"/>
                </a:cubicBezTo>
                <a:cubicBezTo>
                  <a:pt x="147" y="58"/>
                  <a:pt x="147" y="58"/>
                  <a:pt x="147" y="59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37" y="79"/>
                  <a:pt x="137" y="81"/>
                  <a:pt x="138" y="84"/>
                </a:cubicBezTo>
                <a:close/>
                <a:moveTo>
                  <a:pt x="81" y="77"/>
                </a:moveTo>
                <a:cubicBezTo>
                  <a:pt x="72" y="77"/>
                  <a:pt x="72" y="77"/>
                  <a:pt x="72" y="77"/>
                </a:cubicBezTo>
                <a:cubicBezTo>
                  <a:pt x="69" y="77"/>
                  <a:pt x="66" y="74"/>
                  <a:pt x="66" y="71"/>
                </a:cubicBezTo>
                <a:cubicBezTo>
                  <a:pt x="66" y="68"/>
                  <a:pt x="69" y="65"/>
                  <a:pt x="72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8" y="65"/>
                  <a:pt x="90" y="64"/>
                  <a:pt x="90" y="62"/>
                </a:cubicBezTo>
                <a:cubicBezTo>
                  <a:pt x="90" y="60"/>
                  <a:pt x="88" y="59"/>
                  <a:pt x="87" y="59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2"/>
                  <a:pt x="78" y="51"/>
                  <a:pt x="76" y="51"/>
                </a:cubicBezTo>
                <a:cubicBezTo>
                  <a:pt x="75" y="51"/>
                  <a:pt x="73" y="52"/>
                  <a:pt x="73" y="54"/>
                </a:cubicBezTo>
                <a:cubicBezTo>
                  <a:pt x="73" y="59"/>
                  <a:pt x="73" y="59"/>
                  <a:pt x="73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66" y="59"/>
                  <a:pt x="60" y="64"/>
                  <a:pt x="60" y="71"/>
                </a:cubicBezTo>
                <a:cubicBezTo>
                  <a:pt x="60" y="78"/>
                  <a:pt x="66" y="83"/>
                  <a:pt x="72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4" y="83"/>
                  <a:pt x="86" y="86"/>
                  <a:pt x="86" y="89"/>
                </a:cubicBezTo>
                <a:cubicBezTo>
                  <a:pt x="86" y="92"/>
                  <a:pt x="84" y="95"/>
                  <a:pt x="80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64" y="95"/>
                  <a:pt x="63" y="96"/>
                  <a:pt x="63" y="98"/>
                </a:cubicBezTo>
                <a:cubicBezTo>
                  <a:pt x="63" y="99"/>
                  <a:pt x="64" y="101"/>
                  <a:pt x="66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8"/>
                  <a:pt x="75" y="109"/>
                  <a:pt x="76" y="109"/>
                </a:cubicBezTo>
                <a:cubicBezTo>
                  <a:pt x="78" y="109"/>
                  <a:pt x="79" y="108"/>
                  <a:pt x="79" y="106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7" y="101"/>
                  <a:pt x="92" y="95"/>
                  <a:pt x="92" y="89"/>
                </a:cubicBezTo>
                <a:cubicBezTo>
                  <a:pt x="92" y="82"/>
                  <a:pt x="87" y="77"/>
                  <a:pt x="81" y="77"/>
                </a:cubicBezTo>
                <a:close/>
                <a:moveTo>
                  <a:pt x="100" y="46"/>
                </a:moveTo>
                <a:cubicBezTo>
                  <a:pt x="100" y="47"/>
                  <a:pt x="101" y="47"/>
                  <a:pt x="101" y="47"/>
                </a:cubicBezTo>
                <a:cubicBezTo>
                  <a:pt x="102" y="47"/>
                  <a:pt x="103" y="46"/>
                  <a:pt x="104" y="46"/>
                </a:cubicBezTo>
                <a:cubicBezTo>
                  <a:pt x="105" y="44"/>
                  <a:pt x="104" y="42"/>
                  <a:pt x="103" y="41"/>
                </a:cubicBezTo>
                <a:cubicBezTo>
                  <a:pt x="102" y="41"/>
                  <a:pt x="100" y="41"/>
                  <a:pt x="99" y="42"/>
                </a:cubicBezTo>
                <a:cubicBezTo>
                  <a:pt x="98" y="44"/>
                  <a:pt x="98" y="45"/>
                  <a:pt x="100" y="46"/>
                </a:cubicBezTo>
                <a:close/>
                <a:moveTo>
                  <a:pt x="109" y="54"/>
                </a:moveTo>
                <a:cubicBezTo>
                  <a:pt x="110" y="54"/>
                  <a:pt x="111" y="54"/>
                  <a:pt x="111" y="53"/>
                </a:cubicBezTo>
                <a:cubicBezTo>
                  <a:pt x="112" y="52"/>
                  <a:pt x="112" y="50"/>
                  <a:pt x="111" y="49"/>
                </a:cubicBezTo>
                <a:cubicBezTo>
                  <a:pt x="110" y="48"/>
                  <a:pt x="108" y="48"/>
                  <a:pt x="107" y="49"/>
                </a:cubicBezTo>
                <a:cubicBezTo>
                  <a:pt x="106" y="50"/>
                  <a:pt x="106" y="52"/>
                  <a:pt x="107" y="53"/>
                </a:cubicBezTo>
                <a:cubicBezTo>
                  <a:pt x="108" y="54"/>
                  <a:pt x="108" y="54"/>
                  <a:pt x="109" y="54"/>
                </a:cubicBezTo>
                <a:close/>
                <a:moveTo>
                  <a:pt x="91" y="118"/>
                </a:moveTo>
                <a:cubicBezTo>
                  <a:pt x="89" y="119"/>
                  <a:pt x="89" y="120"/>
                  <a:pt x="89" y="122"/>
                </a:cubicBezTo>
                <a:cubicBezTo>
                  <a:pt x="90" y="123"/>
                  <a:pt x="91" y="124"/>
                  <a:pt x="92" y="124"/>
                </a:cubicBezTo>
                <a:cubicBezTo>
                  <a:pt x="92" y="124"/>
                  <a:pt x="93" y="124"/>
                  <a:pt x="93" y="124"/>
                </a:cubicBezTo>
                <a:cubicBezTo>
                  <a:pt x="95" y="123"/>
                  <a:pt x="95" y="121"/>
                  <a:pt x="95" y="120"/>
                </a:cubicBezTo>
                <a:cubicBezTo>
                  <a:pt x="94" y="118"/>
                  <a:pt x="93" y="117"/>
                  <a:pt x="91" y="118"/>
                </a:cubicBezTo>
                <a:close/>
                <a:moveTo>
                  <a:pt x="100" y="113"/>
                </a:moveTo>
                <a:cubicBezTo>
                  <a:pt x="98" y="114"/>
                  <a:pt x="98" y="116"/>
                  <a:pt x="99" y="118"/>
                </a:cubicBezTo>
                <a:cubicBezTo>
                  <a:pt x="100" y="118"/>
                  <a:pt x="100" y="119"/>
                  <a:pt x="101" y="119"/>
                </a:cubicBezTo>
                <a:cubicBezTo>
                  <a:pt x="102" y="119"/>
                  <a:pt x="103" y="119"/>
                  <a:pt x="103" y="118"/>
                </a:cubicBezTo>
                <a:cubicBezTo>
                  <a:pt x="104" y="117"/>
                  <a:pt x="105" y="116"/>
                  <a:pt x="104" y="114"/>
                </a:cubicBezTo>
                <a:cubicBezTo>
                  <a:pt x="103" y="113"/>
                  <a:pt x="101" y="113"/>
                  <a:pt x="100" y="113"/>
                </a:cubicBezTo>
                <a:close/>
                <a:moveTo>
                  <a:pt x="62" y="118"/>
                </a:moveTo>
                <a:cubicBezTo>
                  <a:pt x="61" y="118"/>
                  <a:pt x="59" y="118"/>
                  <a:pt x="58" y="120"/>
                </a:cubicBezTo>
                <a:cubicBezTo>
                  <a:pt x="58" y="121"/>
                  <a:pt x="58" y="123"/>
                  <a:pt x="60" y="124"/>
                </a:cubicBezTo>
                <a:cubicBezTo>
                  <a:pt x="60" y="124"/>
                  <a:pt x="61" y="124"/>
                  <a:pt x="61" y="124"/>
                </a:cubicBezTo>
                <a:cubicBezTo>
                  <a:pt x="62" y="124"/>
                  <a:pt x="63" y="123"/>
                  <a:pt x="64" y="122"/>
                </a:cubicBezTo>
                <a:cubicBezTo>
                  <a:pt x="64" y="120"/>
                  <a:pt x="64" y="119"/>
                  <a:pt x="62" y="118"/>
                </a:cubicBezTo>
                <a:close/>
                <a:moveTo>
                  <a:pt x="81" y="120"/>
                </a:moveTo>
                <a:cubicBezTo>
                  <a:pt x="80" y="121"/>
                  <a:pt x="79" y="122"/>
                  <a:pt x="79" y="124"/>
                </a:cubicBezTo>
                <a:cubicBezTo>
                  <a:pt x="79" y="125"/>
                  <a:pt x="80" y="126"/>
                  <a:pt x="82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4" y="126"/>
                  <a:pt x="85" y="125"/>
                  <a:pt x="85" y="123"/>
                </a:cubicBezTo>
                <a:cubicBezTo>
                  <a:pt x="85" y="121"/>
                  <a:pt x="83" y="120"/>
                  <a:pt x="81" y="120"/>
                </a:cubicBezTo>
                <a:close/>
                <a:moveTo>
                  <a:pt x="7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0" y="120"/>
                  <a:pt x="69" y="121"/>
                  <a:pt x="68" y="123"/>
                </a:cubicBezTo>
                <a:cubicBezTo>
                  <a:pt x="68" y="125"/>
                  <a:pt x="69" y="126"/>
                  <a:pt x="71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3" y="126"/>
                  <a:pt x="74" y="125"/>
                  <a:pt x="74" y="124"/>
                </a:cubicBezTo>
                <a:cubicBezTo>
                  <a:pt x="74" y="122"/>
                  <a:pt x="73" y="121"/>
                  <a:pt x="72" y="120"/>
                </a:cubicBezTo>
                <a:close/>
                <a:moveTo>
                  <a:pt x="116" y="70"/>
                </a:moveTo>
                <a:cubicBezTo>
                  <a:pt x="116" y="70"/>
                  <a:pt x="116" y="70"/>
                  <a:pt x="116" y="70"/>
                </a:cubicBezTo>
                <a:cubicBezTo>
                  <a:pt x="116" y="71"/>
                  <a:pt x="118" y="72"/>
                  <a:pt x="119" y="72"/>
                </a:cubicBezTo>
                <a:cubicBezTo>
                  <a:pt x="119" y="72"/>
                  <a:pt x="119" y="72"/>
                  <a:pt x="120" y="72"/>
                </a:cubicBezTo>
                <a:cubicBezTo>
                  <a:pt x="121" y="72"/>
                  <a:pt x="122" y="70"/>
                  <a:pt x="122" y="69"/>
                </a:cubicBezTo>
                <a:cubicBezTo>
                  <a:pt x="121" y="67"/>
                  <a:pt x="120" y="66"/>
                  <a:pt x="118" y="67"/>
                </a:cubicBezTo>
                <a:cubicBezTo>
                  <a:pt x="117" y="67"/>
                  <a:pt x="116" y="69"/>
                  <a:pt x="116" y="70"/>
                </a:cubicBezTo>
                <a:close/>
                <a:moveTo>
                  <a:pt x="120" y="77"/>
                </a:moveTo>
                <a:cubicBezTo>
                  <a:pt x="119" y="77"/>
                  <a:pt x="117" y="78"/>
                  <a:pt x="117" y="80"/>
                </a:cubicBezTo>
                <a:cubicBezTo>
                  <a:pt x="117" y="82"/>
                  <a:pt x="119" y="83"/>
                  <a:pt x="120" y="83"/>
                </a:cubicBezTo>
                <a:cubicBezTo>
                  <a:pt x="122" y="83"/>
                  <a:pt x="123" y="82"/>
                  <a:pt x="123" y="80"/>
                </a:cubicBezTo>
                <a:cubicBezTo>
                  <a:pt x="123" y="78"/>
                  <a:pt x="122" y="77"/>
                  <a:pt x="120" y="77"/>
                </a:cubicBezTo>
                <a:close/>
                <a:moveTo>
                  <a:pt x="120" y="87"/>
                </a:moveTo>
                <a:cubicBezTo>
                  <a:pt x="118" y="87"/>
                  <a:pt x="116" y="88"/>
                  <a:pt x="116" y="90"/>
                </a:cubicBezTo>
                <a:cubicBezTo>
                  <a:pt x="116" y="91"/>
                  <a:pt x="117" y="93"/>
                  <a:pt x="118" y="93"/>
                </a:cubicBezTo>
                <a:cubicBezTo>
                  <a:pt x="118" y="93"/>
                  <a:pt x="119" y="93"/>
                  <a:pt x="119" y="93"/>
                </a:cubicBezTo>
                <a:cubicBezTo>
                  <a:pt x="120" y="93"/>
                  <a:pt x="122" y="92"/>
                  <a:pt x="122" y="91"/>
                </a:cubicBezTo>
                <a:cubicBezTo>
                  <a:pt x="122" y="89"/>
                  <a:pt x="121" y="88"/>
                  <a:pt x="120" y="87"/>
                </a:cubicBezTo>
                <a:close/>
                <a:moveTo>
                  <a:pt x="115" y="63"/>
                </a:moveTo>
                <a:cubicBezTo>
                  <a:pt x="116" y="63"/>
                  <a:pt x="116" y="62"/>
                  <a:pt x="117" y="62"/>
                </a:cubicBezTo>
                <a:cubicBezTo>
                  <a:pt x="118" y="61"/>
                  <a:pt x="119" y="60"/>
                  <a:pt x="118" y="58"/>
                </a:cubicBezTo>
                <a:cubicBezTo>
                  <a:pt x="117" y="57"/>
                  <a:pt x="115" y="56"/>
                  <a:pt x="114" y="57"/>
                </a:cubicBezTo>
                <a:cubicBezTo>
                  <a:pt x="112" y="58"/>
                  <a:pt x="112" y="60"/>
                  <a:pt x="113" y="61"/>
                </a:cubicBezTo>
                <a:cubicBezTo>
                  <a:pt x="113" y="62"/>
                  <a:pt x="114" y="63"/>
                  <a:pt x="115" y="63"/>
                </a:cubicBezTo>
                <a:close/>
                <a:moveTo>
                  <a:pt x="107" y="107"/>
                </a:moveTo>
                <a:cubicBezTo>
                  <a:pt x="106" y="108"/>
                  <a:pt x="106" y="110"/>
                  <a:pt x="107" y="111"/>
                </a:cubicBezTo>
                <a:cubicBezTo>
                  <a:pt x="108" y="112"/>
                  <a:pt x="109" y="112"/>
                  <a:pt x="109" y="112"/>
                </a:cubicBezTo>
                <a:cubicBezTo>
                  <a:pt x="110" y="112"/>
                  <a:pt x="111" y="112"/>
                  <a:pt x="112" y="111"/>
                </a:cubicBezTo>
                <a:cubicBezTo>
                  <a:pt x="113" y="110"/>
                  <a:pt x="112" y="108"/>
                  <a:pt x="111" y="107"/>
                </a:cubicBezTo>
                <a:cubicBezTo>
                  <a:pt x="110" y="106"/>
                  <a:pt x="108" y="106"/>
                  <a:pt x="107" y="107"/>
                </a:cubicBezTo>
                <a:close/>
                <a:moveTo>
                  <a:pt x="117" y="98"/>
                </a:moveTo>
                <a:cubicBezTo>
                  <a:pt x="115" y="97"/>
                  <a:pt x="113" y="97"/>
                  <a:pt x="113" y="99"/>
                </a:cubicBezTo>
                <a:cubicBezTo>
                  <a:pt x="112" y="100"/>
                  <a:pt x="112" y="102"/>
                  <a:pt x="114" y="103"/>
                </a:cubicBezTo>
                <a:cubicBezTo>
                  <a:pt x="114" y="103"/>
                  <a:pt x="115" y="103"/>
                  <a:pt x="115" y="103"/>
                </a:cubicBezTo>
                <a:cubicBezTo>
                  <a:pt x="116" y="103"/>
                  <a:pt x="117" y="103"/>
                  <a:pt x="118" y="102"/>
                </a:cubicBezTo>
                <a:cubicBezTo>
                  <a:pt x="119" y="100"/>
                  <a:pt x="118" y="98"/>
                  <a:pt x="117" y="98"/>
                </a:cubicBezTo>
                <a:close/>
                <a:moveTo>
                  <a:pt x="44" y="54"/>
                </a:moveTo>
                <a:cubicBezTo>
                  <a:pt x="45" y="54"/>
                  <a:pt x="45" y="54"/>
                  <a:pt x="46" y="53"/>
                </a:cubicBezTo>
                <a:cubicBezTo>
                  <a:pt x="47" y="52"/>
                  <a:pt x="47" y="50"/>
                  <a:pt x="46" y="49"/>
                </a:cubicBezTo>
                <a:cubicBezTo>
                  <a:pt x="44" y="48"/>
                  <a:pt x="43" y="48"/>
                  <a:pt x="41" y="49"/>
                </a:cubicBezTo>
                <a:cubicBezTo>
                  <a:pt x="40" y="50"/>
                  <a:pt x="41" y="52"/>
                  <a:pt x="42" y="53"/>
                </a:cubicBezTo>
                <a:cubicBezTo>
                  <a:pt x="42" y="54"/>
                  <a:pt x="43" y="54"/>
                  <a:pt x="44" y="54"/>
                </a:cubicBezTo>
                <a:close/>
                <a:moveTo>
                  <a:pt x="36" y="98"/>
                </a:moveTo>
                <a:cubicBezTo>
                  <a:pt x="35" y="99"/>
                  <a:pt x="34" y="100"/>
                  <a:pt x="35" y="102"/>
                </a:cubicBezTo>
                <a:cubicBezTo>
                  <a:pt x="36" y="103"/>
                  <a:pt x="37" y="103"/>
                  <a:pt x="38" y="103"/>
                </a:cubicBezTo>
                <a:cubicBezTo>
                  <a:pt x="38" y="103"/>
                  <a:pt x="39" y="103"/>
                  <a:pt x="39" y="103"/>
                </a:cubicBezTo>
                <a:cubicBezTo>
                  <a:pt x="41" y="102"/>
                  <a:pt x="41" y="100"/>
                  <a:pt x="40" y="99"/>
                </a:cubicBezTo>
                <a:cubicBezTo>
                  <a:pt x="40" y="98"/>
                  <a:pt x="38" y="97"/>
                  <a:pt x="36" y="98"/>
                </a:cubicBezTo>
                <a:close/>
                <a:moveTo>
                  <a:pt x="37" y="90"/>
                </a:moveTo>
                <a:cubicBezTo>
                  <a:pt x="36" y="88"/>
                  <a:pt x="35" y="87"/>
                  <a:pt x="33" y="88"/>
                </a:cubicBezTo>
                <a:cubicBezTo>
                  <a:pt x="32" y="88"/>
                  <a:pt x="31" y="90"/>
                  <a:pt x="31" y="91"/>
                </a:cubicBezTo>
                <a:cubicBezTo>
                  <a:pt x="31" y="93"/>
                  <a:pt x="33" y="93"/>
                  <a:pt x="34" y="93"/>
                </a:cubicBezTo>
                <a:cubicBezTo>
                  <a:pt x="34" y="93"/>
                  <a:pt x="34" y="93"/>
                  <a:pt x="35" y="93"/>
                </a:cubicBezTo>
                <a:cubicBezTo>
                  <a:pt x="36" y="93"/>
                  <a:pt x="37" y="91"/>
                  <a:pt x="37" y="90"/>
                </a:cubicBezTo>
                <a:close/>
                <a:moveTo>
                  <a:pt x="33" y="72"/>
                </a:moveTo>
                <a:cubicBezTo>
                  <a:pt x="33" y="72"/>
                  <a:pt x="34" y="72"/>
                  <a:pt x="34" y="72"/>
                </a:cubicBezTo>
                <a:cubicBezTo>
                  <a:pt x="35" y="72"/>
                  <a:pt x="37" y="72"/>
                  <a:pt x="37" y="70"/>
                </a:cubicBezTo>
                <a:cubicBezTo>
                  <a:pt x="37" y="69"/>
                  <a:pt x="36" y="67"/>
                  <a:pt x="35" y="67"/>
                </a:cubicBezTo>
                <a:cubicBezTo>
                  <a:pt x="33" y="66"/>
                  <a:pt x="31" y="67"/>
                  <a:pt x="31" y="69"/>
                </a:cubicBezTo>
                <a:cubicBezTo>
                  <a:pt x="31" y="70"/>
                  <a:pt x="32" y="72"/>
                  <a:pt x="33" y="72"/>
                </a:cubicBezTo>
                <a:close/>
                <a:moveTo>
                  <a:pt x="33" y="83"/>
                </a:moveTo>
                <a:cubicBezTo>
                  <a:pt x="34" y="83"/>
                  <a:pt x="36" y="82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78"/>
                  <a:pt x="34" y="77"/>
                  <a:pt x="33" y="77"/>
                </a:cubicBezTo>
                <a:cubicBezTo>
                  <a:pt x="31" y="77"/>
                  <a:pt x="30" y="78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2"/>
                  <a:pt x="31" y="83"/>
                  <a:pt x="33" y="83"/>
                </a:cubicBezTo>
                <a:close/>
                <a:moveTo>
                  <a:pt x="36" y="62"/>
                </a:moveTo>
                <a:cubicBezTo>
                  <a:pt x="37" y="62"/>
                  <a:pt x="37" y="63"/>
                  <a:pt x="38" y="63"/>
                </a:cubicBezTo>
                <a:cubicBezTo>
                  <a:pt x="39" y="63"/>
                  <a:pt x="40" y="62"/>
                  <a:pt x="40" y="61"/>
                </a:cubicBezTo>
                <a:cubicBezTo>
                  <a:pt x="41" y="60"/>
                  <a:pt x="41" y="58"/>
                  <a:pt x="39" y="57"/>
                </a:cubicBezTo>
                <a:cubicBezTo>
                  <a:pt x="38" y="56"/>
                  <a:pt x="36" y="57"/>
                  <a:pt x="35" y="58"/>
                </a:cubicBezTo>
                <a:cubicBezTo>
                  <a:pt x="34" y="60"/>
                  <a:pt x="35" y="61"/>
                  <a:pt x="36" y="62"/>
                </a:cubicBezTo>
                <a:close/>
                <a:moveTo>
                  <a:pt x="42" y="107"/>
                </a:moveTo>
                <a:cubicBezTo>
                  <a:pt x="41" y="108"/>
                  <a:pt x="40" y="110"/>
                  <a:pt x="42" y="111"/>
                </a:cubicBezTo>
                <a:cubicBezTo>
                  <a:pt x="42" y="112"/>
                  <a:pt x="43" y="112"/>
                  <a:pt x="44" y="112"/>
                </a:cubicBezTo>
                <a:cubicBezTo>
                  <a:pt x="45" y="112"/>
                  <a:pt x="45" y="112"/>
                  <a:pt x="46" y="111"/>
                </a:cubicBezTo>
                <a:cubicBezTo>
                  <a:pt x="47" y="110"/>
                  <a:pt x="47" y="108"/>
                  <a:pt x="46" y="107"/>
                </a:cubicBezTo>
                <a:cubicBezTo>
                  <a:pt x="45" y="106"/>
                  <a:pt x="43" y="106"/>
                  <a:pt x="42" y="107"/>
                </a:cubicBezTo>
                <a:close/>
                <a:moveTo>
                  <a:pt x="71" y="39"/>
                </a:moveTo>
                <a:cubicBezTo>
                  <a:pt x="71" y="39"/>
                  <a:pt x="71" y="39"/>
                  <a:pt x="72" y="39"/>
                </a:cubicBezTo>
                <a:cubicBezTo>
                  <a:pt x="73" y="39"/>
                  <a:pt x="74" y="38"/>
                  <a:pt x="74" y="36"/>
                </a:cubicBezTo>
                <a:cubicBezTo>
                  <a:pt x="74" y="34"/>
                  <a:pt x="72" y="33"/>
                  <a:pt x="71" y="34"/>
                </a:cubicBezTo>
                <a:cubicBezTo>
                  <a:pt x="69" y="34"/>
                  <a:pt x="68" y="35"/>
                  <a:pt x="68" y="37"/>
                </a:cubicBezTo>
                <a:cubicBezTo>
                  <a:pt x="68" y="38"/>
                  <a:pt x="70" y="39"/>
                  <a:pt x="71" y="39"/>
                </a:cubicBezTo>
                <a:close/>
                <a:moveTo>
                  <a:pt x="81" y="39"/>
                </a:moveTo>
                <a:cubicBezTo>
                  <a:pt x="81" y="39"/>
                  <a:pt x="82" y="39"/>
                  <a:pt x="82" y="39"/>
                </a:cubicBezTo>
                <a:cubicBezTo>
                  <a:pt x="83" y="39"/>
                  <a:pt x="84" y="38"/>
                  <a:pt x="85" y="37"/>
                </a:cubicBezTo>
                <a:cubicBezTo>
                  <a:pt x="85" y="35"/>
                  <a:pt x="84" y="34"/>
                  <a:pt x="82" y="34"/>
                </a:cubicBezTo>
                <a:cubicBezTo>
                  <a:pt x="80" y="33"/>
                  <a:pt x="79" y="35"/>
                  <a:pt x="79" y="36"/>
                </a:cubicBezTo>
                <a:cubicBezTo>
                  <a:pt x="79" y="38"/>
                  <a:pt x="80" y="39"/>
                  <a:pt x="81" y="39"/>
                </a:cubicBezTo>
                <a:close/>
                <a:moveTo>
                  <a:pt x="91" y="42"/>
                </a:moveTo>
                <a:cubicBezTo>
                  <a:pt x="91" y="42"/>
                  <a:pt x="92" y="42"/>
                  <a:pt x="92" y="42"/>
                </a:cubicBezTo>
                <a:cubicBezTo>
                  <a:pt x="93" y="42"/>
                  <a:pt x="94" y="41"/>
                  <a:pt x="95" y="40"/>
                </a:cubicBezTo>
                <a:cubicBezTo>
                  <a:pt x="95" y="38"/>
                  <a:pt x="95" y="37"/>
                  <a:pt x="93" y="36"/>
                </a:cubicBezTo>
                <a:cubicBezTo>
                  <a:pt x="91" y="36"/>
                  <a:pt x="90" y="36"/>
                  <a:pt x="89" y="38"/>
                </a:cubicBezTo>
                <a:cubicBezTo>
                  <a:pt x="89" y="39"/>
                  <a:pt x="89" y="41"/>
                  <a:pt x="91" y="42"/>
                </a:cubicBezTo>
                <a:close/>
                <a:moveTo>
                  <a:pt x="61" y="42"/>
                </a:moveTo>
                <a:cubicBezTo>
                  <a:pt x="61" y="42"/>
                  <a:pt x="62" y="42"/>
                  <a:pt x="62" y="42"/>
                </a:cubicBezTo>
                <a:cubicBezTo>
                  <a:pt x="63" y="41"/>
                  <a:pt x="64" y="39"/>
                  <a:pt x="64" y="38"/>
                </a:cubicBezTo>
                <a:cubicBezTo>
                  <a:pt x="63" y="36"/>
                  <a:pt x="61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58" y="37"/>
                  <a:pt x="58" y="39"/>
                  <a:pt x="58" y="40"/>
                </a:cubicBezTo>
                <a:cubicBezTo>
                  <a:pt x="59" y="41"/>
                  <a:pt x="60" y="42"/>
                  <a:pt x="61" y="42"/>
                </a:cubicBezTo>
                <a:close/>
                <a:moveTo>
                  <a:pt x="53" y="114"/>
                </a:moveTo>
                <a:cubicBezTo>
                  <a:pt x="52" y="113"/>
                  <a:pt x="50" y="113"/>
                  <a:pt x="49" y="114"/>
                </a:cubicBezTo>
                <a:cubicBezTo>
                  <a:pt x="48" y="116"/>
                  <a:pt x="49" y="118"/>
                  <a:pt x="50" y="118"/>
                </a:cubicBezTo>
                <a:cubicBezTo>
                  <a:pt x="51" y="119"/>
                  <a:pt x="51" y="119"/>
                  <a:pt x="52" y="119"/>
                </a:cubicBezTo>
                <a:cubicBezTo>
                  <a:pt x="53" y="119"/>
                  <a:pt x="54" y="119"/>
                  <a:pt x="54" y="118"/>
                </a:cubicBezTo>
                <a:cubicBezTo>
                  <a:pt x="55" y="116"/>
                  <a:pt x="55" y="115"/>
                  <a:pt x="53" y="114"/>
                </a:cubicBezTo>
                <a:close/>
                <a:moveTo>
                  <a:pt x="52" y="47"/>
                </a:moveTo>
                <a:cubicBezTo>
                  <a:pt x="52" y="47"/>
                  <a:pt x="53" y="47"/>
                  <a:pt x="53" y="46"/>
                </a:cubicBezTo>
                <a:cubicBezTo>
                  <a:pt x="55" y="45"/>
                  <a:pt x="55" y="44"/>
                  <a:pt x="54" y="42"/>
                </a:cubicBezTo>
                <a:cubicBezTo>
                  <a:pt x="53" y="41"/>
                  <a:pt x="51" y="41"/>
                  <a:pt x="50" y="41"/>
                </a:cubicBezTo>
                <a:cubicBezTo>
                  <a:pt x="49" y="42"/>
                  <a:pt x="48" y="44"/>
                  <a:pt x="49" y="46"/>
                </a:cubicBezTo>
                <a:cubicBezTo>
                  <a:pt x="50" y="46"/>
                  <a:pt x="51" y="47"/>
                  <a:pt x="52" y="47"/>
                </a:cubicBezTo>
                <a:close/>
              </a:path>
            </a:pathLst>
          </a:custGeom>
          <a:solidFill>
            <a:srgbClr val="1143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Овал 1"/>
          <p:cNvSpPr/>
          <p:nvPr/>
        </p:nvSpPr>
        <p:spPr>
          <a:xfrm>
            <a:off x="1361196" y="1199625"/>
            <a:ext cx="232843" cy="2328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TextBox 77"/>
          <p:cNvSpPr txBox="1"/>
          <p:nvPr/>
        </p:nvSpPr>
        <p:spPr>
          <a:xfrm>
            <a:off x="1271692" y="1174172"/>
            <a:ext cx="392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ЭП</a:t>
            </a:r>
            <a:endParaRPr lang="ru-RU" sz="11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353335" y="1193315"/>
            <a:ext cx="238609" cy="238609"/>
          </a:xfrm>
          <a:prstGeom prst="ellipse">
            <a:avLst/>
          </a:prstGeom>
          <a:noFill/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" name="Рисунок 10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550" y="2584681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4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5693356" y="2370784"/>
            <a:ext cx="266855" cy="37146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05" name="Freeform 788">
            <a:extLst>
              <a:ext uri="{FF2B5EF4-FFF2-40B4-BE49-F238E27FC236}">
                <a16:creationId xmlns="" xmlns:a16="http://schemas.microsoft.com/office/drawing/2014/main" id="{2462C664-F693-49E4-9020-6F7F142A2BF3}"/>
              </a:ext>
            </a:extLst>
          </p:cNvPr>
          <p:cNvSpPr>
            <a:spLocks noEditPoints="1"/>
          </p:cNvSpPr>
          <p:nvPr/>
        </p:nvSpPr>
        <p:spPr bwMode="auto">
          <a:xfrm>
            <a:off x="5285520" y="2420635"/>
            <a:ext cx="365598" cy="385601"/>
          </a:xfrm>
          <a:custGeom>
            <a:avLst/>
            <a:gdLst>
              <a:gd name="T0" fmla="*/ 443774 w 153"/>
              <a:gd name="T1" fmla="*/ 137716 h 160"/>
              <a:gd name="T2" fmla="*/ 327710 w 153"/>
              <a:gd name="T3" fmla="*/ 55086 h 160"/>
              <a:gd name="T4" fmla="*/ 187751 w 153"/>
              <a:gd name="T5" fmla="*/ 58529 h 160"/>
              <a:gd name="T6" fmla="*/ 75100 w 153"/>
              <a:gd name="T7" fmla="*/ 144602 h 160"/>
              <a:gd name="T8" fmla="*/ 34136 w 153"/>
              <a:gd name="T9" fmla="*/ 278874 h 160"/>
              <a:gd name="T10" fmla="*/ 78514 w 153"/>
              <a:gd name="T11" fmla="*/ 413147 h 160"/>
              <a:gd name="T12" fmla="*/ 194578 w 153"/>
              <a:gd name="T13" fmla="*/ 495777 h 160"/>
              <a:gd name="T14" fmla="*/ 334537 w 153"/>
              <a:gd name="T15" fmla="*/ 492334 h 160"/>
              <a:gd name="T16" fmla="*/ 447188 w 153"/>
              <a:gd name="T17" fmla="*/ 406261 h 160"/>
              <a:gd name="T18" fmla="*/ 488152 w 153"/>
              <a:gd name="T19" fmla="*/ 271989 h 160"/>
              <a:gd name="T20" fmla="*/ 498392 w 153"/>
              <a:gd name="T21" fmla="*/ 358061 h 160"/>
              <a:gd name="T22" fmla="*/ 337951 w 153"/>
              <a:gd name="T23" fmla="*/ 471676 h 160"/>
              <a:gd name="T24" fmla="*/ 208232 w 153"/>
              <a:gd name="T25" fmla="*/ 478562 h 160"/>
              <a:gd name="T26" fmla="*/ 98996 w 153"/>
              <a:gd name="T27" fmla="*/ 409704 h 160"/>
              <a:gd name="T28" fmla="*/ 51205 w 153"/>
              <a:gd name="T29" fmla="*/ 289203 h 160"/>
              <a:gd name="T30" fmla="*/ 85341 w 153"/>
              <a:gd name="T31" fmla="*/ 161816 h 160"/>
              <a:gd name="T32" fmla="*/ 187751 w 153"/>
              <a:gd name="T33" fmla="*/ 79187 h 160"/>
              <a:gd name="T34" fmla="*/ 314056 w 153"/>
              <a:gd name="T35" fmla="*/ 72301 h 160"/>
              <a:gd name="T36" fmla="*/ 436947 w 153"/>
              <a:gd name="T37" fmla="*/ 161816 h 160"/>
              <a:gd name="T38" fmla="*/ 471083 w 153"/>
              <a:gd name="T39" fmla="*/ 289203 h 160"/>
              <a:gd name="T40" fmla="*/ 296987 w 153"/>
              <a:gd name="T41" fmla="*/ 223788 h 160"/>
              <a:gd name="T42" fmla="*/ 259437 w 153"/>
              <a:gd name="T43" fmla="*/ 175588 h 160"/>
              <a:gd name="T44" fmla="*/ 245783 w 153"/>
              <a:gd name="T45" fmla="*/ 285760 h 160"/>
              <a:gd name="T46" fmla="*/ 215060 w 153"/>
              <a:gd name="T47" fmla="*/ 337404 h 160"/>
              <a:gd name="T48" fmla="*/ 269678 w 153"/>
              <a:gd name="T49" fmla="*/ 364947 h 160"/>
              <a:gd name="T50" fmla="*/ 341365 w 153"/>
              <a:gd name="T51" fmla="*/ 158373 h 160"/>
              <a:gd name="T52" fmla="*/ 341365 w 153"/>
              <a:gd name="T53" fmla="*/ 158373 h 160"/>
              <a:gd name="T54" fmla="*/ 365260 w 153"/>
              <a:gd name="T55" fmla="*/ 182473 h 160"/>
              <a:gd name="T56" fmla="*/ 317469 w 153"/>
              <a:gd name="T57" fmla="*/ 426919 h 160"/>
              <a:gd name="T58" fmla="*/ 344778 w 153"/>
              <a:gd name="T59" fmla="*/ 409704 h 160"/>
              <a:gd name="T60" fmla="*/ 197992 w 153"/>
              <a:gd name="T61" fmla="*/ 413147 h 160"/>
              <a:gd name="T62" fmla="*/ 276505 w 153"/>
              <a:gd name="T63" fmla="*/ 413147 h 160"/>
              <a:gd name="T64" fmla="*/ 276505 w 153"/>
              <a:gd name="T65" fmla="*/ 413147 h 160"/>
              <a:gd name="T66" fmla="*/ 242369 w 153"/>
              <a:gd name="T67" fmla="*/ 433805 h 160"/>
              <a:gd name="T68" fmla="*/ 406224 w 153"/>
              <a:gd name="T69" fmla="*/ 247888 h 160"/>
              <a:gd name="T70" fmla="*/ 409638 w 153"/>
              <a:gd name="T71" fmla="*/ 265103 h 160"/>
              <a:gd name="T72" fmla="*/ 409638 w 153"/>
              <a:gd name="T73" fmla="*/ 299532 h 160"/>
              <a:gd name="T74" fmla="*/ 409638 w 153"/>
              <a:gd name="T75" fmla="*/ 299532 h 160"/>
              <a:gd name="T76" fmla="*/ 385742 w 153"/>
              <a:gd name="T77" fmla="*/ 210017 h 160"/>
              <a:gd name="T78" fmla="*/ 382328 w 153"/>
              <a:gd name="T79" fmla="*/ 382161 h 160"/>
              <a:gd name="T80" fmla="*/ 389156 w 153"/>
              <a:gd name="T81" fmla="*/ 354618 h 160"/>
              <a:gd name="T82" fmla="*/ 157028 w 153"/>
              <a:gd name="T83" fmla="*/ 182473 h 160"/>
              <a:gd name="T84" fmla="*/ 122891 w 153"/>
              <a:gd name="T85" fmla="*/ 337404 h 160"/>
              <a:gd name="T86" fmla="*/ 122891 w 153"/>
              <a:gd name="T87" fmla="*/ 337404 h 160"/>
              <a:gd name="T88" fmla="*/ 119478 w 153"/>
              <a:gd name="T89" fmla="*/ 320189 h 160"/>
              <a:gd name="T90" fmla="*/ 119478 w 153"/>
              <a:gd name="T91" fmla="*/ 230674 h 160"/>
              <a:gd name="T92" fmla="*/ 122891 w 153"/>
              <a:gd name="T93" fmla="*/ 275432 h 160"/>
              <a:gd name="T94" fmla="*/ 102409 w 153"/>
              <a:gd name="T95" fmla="*/ 275432 h 160"/>
              <a:gd name="T96" fmla="*/ 133132 w 153"/>
              <a:gd name="T97" fmla="*/ 196245 h 160"/>
              <a:gd name="T98" fmla="*/ 150200 w 153"/>
              <a:gd name="T99" fmla="*/ 385604 h 160"/>
              <a:gd name="T100" fmla="*/ 245783 w 153"/>
              <a:gd name="T101" fmla="*/ 134273 h 160"/>
              <a:gd name="T102" fmla="*/ 276505 w 153"/>
              <a:gd name="T103" fmla="*/ 134273 h 160"/>
              <a:gd name="T104" fmla="*/ 276505 w 153"/>
              <a:gd name="T105" fmla="*/ 134273 h 160"/>
              <a:gd name="T106" fmla="*/ 303815 w 153"/>
              <a:gd name="T107" fmla="*/ 130830 h 160"/>
              <a:gd name="T108" fmla="*/ 204819 w 153"/>
              <a:gd name="T109" fmla="*/ 123944 h 160"/>
              <a:gd name="T110" fmla="*/ 167269 w 153"/>
              <a:gd name="T111" fmla="*/ 392490 h 160"/>
              <a:gd name="T112" fmla="*/ 177510 w 153"/>
              <a:gd name="T113" fmla="*/ 161816 h 160"/>
              <a:gd name="T114" fmla="*/ 177510 w 153"/>
              <a:gd name="T115" fmla="*/ 161816 h 1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53" h="160">
                <a:moveTo>
                  <a:pt x="152" y="61"/>
                </a:moveTo>
                <a:cubicBezTo>
                  <a:pt x="153" y="59"/>
                  <a:pt x="153" y="57"/>
                  <a:pt x="153" y="55"/>
                </a:cubicBezTo>
                <a:cubicBezTo>
                  <a:pt x="152" y="53"/>
                  <a:pt x="150" y="52"/>
                  <a:pt x="149" y="51"/>
                </a:cubicBezTo>
                <a:cubicBezTo>
                  <a:pt x="131" y="42"/>
                  <a:pt x="131" y="42"/>
                  <a:pt x="131" y="42"/>
                </a:cubicBezTo>
                <a:cubicBezTo>
                  <a:pt x="130" y="41"/>
                  <a:pt x="130" y="41"/>
                  <a:pt x="130" y="40"/>
                </a:cubicBezTo>
                <a:cubicBezTo>
                  <a:pt x="127" y="20"/>
                  <a:pt x="127" y="20"/>
                  <a:pt x="127" y="20"/>
                </a:cubicBezTo>
                <a:cubicBezTo>
                  <a:pt x="126" y="17"/>
                  <a:pt x="123" y="14"/>
                  <a:pt x="119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98" y="17"/>
                  <a:pt x="98" y="17"/>
                  <a:pt x="98" y="17"/>
                </a:cubicBezTo>
                <a:cubicBezTo>
                  <a:pt x="97" y="17"/>
                  <a:pt x="97" y="17"/>
                  <a:pt x="96" y="16"/>
                </a:cubicBezTo>
                <a:cubicBezTo>
                  <a:pt x="82" y="2"/>
                  <a:pt x="82" y="2"/>
                  <a:pt x="82" y="2"/>
                </a:cubicBezTo>
                <a:cubicBezTo>
                  <a:pt x="81" y="1"/>
                  <a:pt x="79" y="0"/>
                  <a:pt x="76" y="0"/>
                </a:cubicBezTo>
                <a:cubicBezTo>
                  <a:pt x="74" y="0"/>
                  <a:pt x="72" y="1"/>
                  <a:pt x="71" y="2"/>
                </a:cubicBezTo>
                <a:cubicBezTo>
                  <a:pt x="57" y="16"/>
                  <a:pt x="57" y="16"/>
                  <a:pt x="57" y="16"/>
                </a:cubicBezTo>
                <a:cubicBezTo>
                  <a:pt x="56" y="17"/>
                  <a:pt x="56" y="17"/>
                  <a:pt x="55" y="17"/>
                </a:cubicBezTo>
                <a:cubicBezTo>
                  <a:pt x="35" y="14"/>
                  <a:pt x="35" y="14"/>
                  <a:pt x="35" y="14"/>
                </a:cubicBezTo>
                <a:cubicBezTo>
                  <a:pt x="35" y="14"/>
                  <a:pt x="35" y="14"/>
                  <a:pt x="34" y="14"/>
                </a:cubicBezTo>
                <a:cubicBezTo>
                  <a:pt x="30" y="14"/>
                  <a:pt x="27" y="17"/>
                  <a:pt x="26" y="2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2" y="42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3"/>
                  <a:pt x="0" y="55"/>
                </a:cubicBezTo>
                <a:cubicBezTo>
                  <a:pt x="0" y="57"/>
                  <a:pt x="0" y="59"/>
                  <a:pt x="1" y="61"/>
                </a:cubicBezTo>
                <a:cubicBezTo>
                  <a:pt x="10" y="79"/>
                  <a:pt x="10" y="79"/>
                  <a:pt x="10" y="79"/>
                </a:cubicBezTo>
                <a:cubicBezTo>
                  <a:pt x="10" y="80"/>
                  <a:pt x="10" y="80"/>
                  <a:pt x="10" y="81"/>
                </a:cubicBezTo>
                <a:cubicBezTo>
                  <a:pt x="1" y="99"/>
                  <a:pt x="1" y="99"/>
                  <a:pt x="1" y="99"/>
                </a:cubicBezTo>
                <a:cubicBezTo>
                  <a:pt x="0" y="101"/>
                  <a:pt x="0" y="103"/>
                  <a:pt x="0" y="105"/>
                </a:cubicBezTo>
                <a:cubicBezTo>
                  <a:pt x="1" y="107"/>
                  <a:pt x="2" y="108"/>
                  <a:pt x="4" y="109"/>
                </a:cubicBezTo>
                <a:cubicBezTo>
                  <a:pt x="22" y="118"/>
                  <a:pt x="22" y="118"/>
                  <a:pt x="22" y="118"/>
                </a:cubicBezTo>
                <a:cubicBezTo>
                  <a:pt x="23" y="119"/>
                  <a:pt x="23" y="119"/>
                  <a:pt x="23" y="120"/>
                </a:cubicBezTo>
                <a:cubicBezTo>
                  <a:pt x="26" y="139"/>
                  <a:pt x="26" y="139"/>
                  <a:pt x="26" y="139"/>
                </a:cubicBezTo>
                <a:cubicBezTo>
                  <a:pt x="27" y="143"/>
                  <a:pt x="30" y="146"/>
                  <a:pt x="34" y="146"/>
                </a:cubicBezTo>
                <a:cubicBezTo>
                  <a:pt x="34" y="146"/>
                  <a:pt x="35" y="146"/>
                  <a:pt x="35" y="146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6" y="143"/>
                  <a:pt x="56" y="143"/>
                  <a:pt x="57" y="144"/>
                </a:cubicBezTo>
                <a:cubicBezTo>
                  <a:pt x="71" y="158"/>
                  <a:pt x="71" y="158"/>
                  <a:pt x="71" y="158"/>
                </a:cubicBezTo>
                <a:cubicBezTo>
                  <a:pt x="72" y="159"/>
                  <a:pt x="74" y="160"/>
                  <a:pt x="76" y="160"/>
                </a:cubicBezTo>
                <a:cubicBezTo>
                  <a:pt x="79" y="160"/>
                  <a:pt x="81" y="159"/>
                  <a:pt x="82" y="158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7" y="143"/>
                  <a:pt x="97" y="143"/>
                  <a:pt x="98" y="143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8" y="146"/>
                  <a:pt x="118" y="146"/>
                  <a:pt x="119" y="146"/>
                </a:cubicBezTo>
                <a:cubicBezTo>
                  <a:pt x="123" y="146"/>
                  <a:pt x="126" y="143"/>
                  <a:pt x="127" y="139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0" y="119"/>
                  <a:pt x="130" y="119"/>
                  <a:pt x="131" y="118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50" y="108"/>
                  <a:pt x="152" y="107"/>
                  <a:pt x="152" y="105"/>
                </a:cubicBezTo>
                <a:cubicBezTo>
                  <a:pt x="153" y="103"/>
                  <a:pt x="153" y="101"/>
                  <a:pt x="152" y="99"/>
                </a:cubicBezTo>
                <a:cubicBezTo>
                  <a:pt x="143" y="81"/>
                  <a:pt x="143" y="81"/>
                  <a:pt x="143" y="81"/>
                </a:cubicBezTo>
                <a:cubicBezTo>
                  <a:pt x="143" y="80"/>
                  <a:pt x="143" y="80"/>
                  <a:pt x="143" y="79"/>
                </a:cubicBezTo>
                <a:lnTo>
                  <a:pt x="152" y="61"/>
                </a:lnTo>
                <a:close/>
                <a:moveTo>
                  <a:pt x="138" y="84"/>
                </a:moveTo>
                <a:cubicBezTo>
                  <a:pt x="147" y="101"/>
                  <a:pt x="147" y="101"/>
                  <a:pt x="147" y="101"/>
                </a:cubicBezTo>
                <a:cubicBezTo>
                  <a:pt x="147" y="102"/>
                  <a:pt x="147" y="102"/>
                  <a:pt x="147" y="103"/>
                </a:cubicBezTo>
                <a:cubicBezTo>
                  <a:pt x="147" y="103"/>
                  <a:pt x="146" y="104"/>
                  <a:pt x="146" y="104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14"/>
                  <a:pt x="124" y="116"/>
                  <a:pt x="124" y="119"/>
                </a:cubicBezTo>
                <a:cubicBezTo>
                  <a:pt x="121" y="139"/>
                  <a:pt x="121" y="139"/>
                  <a:pt x="121" y="139"/>
                </a:cubicBezTo>
                <a:cubicBezTo>
                  <a:pt x="121" y="140"/>
                  <a:pt x="120" y="140"/>
                  <a:pt x="119" y="140"/>
                </a:cubicBezTo>
                <a:cubicBezTo>
                  <a:pt x="99" y="137"/>
                  <a:pt x="99" y="137"/>
                  <a:pt x="99" y="137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7"/>
                  <a:pt x="94" y="138"/>
                  <a:pt x="92" y="139"/>
                </a:cubicBezTo>
                <a:cubicBezTo>
                  <a:pt x="78" y="153"/>
                  <a:pt x="78" y="153"/>
                  <a:pt x="78" y="153"/>
                </a:cubicBezTo>
                <a:cubicBezTo>
                  <a:pt x="77" y="154"/>
                  <a:pt x="76" y="154"/>
                  <a:pt x="75" y="153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60" y="138"/>
                  <a:pt x="58" y="137"/>
                  <a:pt x="55" y="137"/>
                </a:cubicBezTo>
                <a:cubicBezTo>
                  <a:pt x="55" y="137"/>
                  <a:pt x="55" y="137"/>
                  <a:pt x="54" y="137"/>
                </a:cubicBezTo>
                <a:cubicBezTo>
                  <a:pt x="35" y="140"/>
                  <a:pt x="35" y="140"/>
                  <a:pt x="35" y="140"/>
                </a:cubicBezTo>
                <a:cubicBezTo>
                  <a:pt x="33" y="140"/>
                  <a:pt x="32" y="140"/>
                  <a:pt x="32" y="139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29" y="116"/>
                  <a:pt x="27" y="114"/>
                  <a:pt x="25" y="113"/>
                </a:cubicBezTo>
                <a:cubicBezTo>
                  <a:pt x="7" y="104"/>
                  <a:pt x="7" y="104"/>
                  <a:pt x="7" y="104"/>
                </a:cubicBezTo>
                <a:cubicBezTo>
                  <a:pt x="7" y="104"/>
                  <a:pt x="6" y="103"/>
                  <a:pt x="6" y="103"/>
                </a:cubicBezTo>
                <a:cubicBezTo>
                  <a:pt x="6" y="102"/>
                  <a:pt x="6" y="102"/>
                  <a:pt x="6" y="101"/>
                </a:cubicBezTo>
                <a:cubicBezTo>
                  <a:pt x="15" y="84"/>
                  <a:pt x="15" y="84"/>
                  <a:pt x="15" y="84"/>
                </a:cubicBezTo>
                <a:cubicBezTo>
                  <a:pt x="17" y="81"/>
                  <a:pt x="17" y="79"/>
                  <a:pt x="15" y="76"/>
                </a:cubicBezTo>
                <a:cubicBezTo>
                  <a:pt x="6" y="59"/>
                  <a:pt x="6" y="59"/>
                  <a:pt x="6" y="59"/>
                </a:cubicBezTo>
                <a:cubicBezTo>
                  <a:pt x="6" y="58"/>
                  <a:pt x="6" y="58"/>
                  <a:pt x="6" y="57"/>
                </a:cubicBezTo>
                <a:cubicBezTo>
                  <a:pt x="6" y="57"/>
                  <a:pt x="7" y="56"/>
                  <a:pt x="7" y="56"/>
                </a:cubicBezTo>
                <a:cubicBezTo>
                  <a:pt x="25" y="47"/>
                  <a:pt x="25" y="47"/>
                  <a:pt x="25" y="47"/>
                </a:cubicBezTo>
                <a:cubicBezTo>
                  <a:pt x="27" y="46"/>
                  <a:pt x="29" y="44"/>
                  <a:pt x="29" y="41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0"/>
                  <a:pt x="33" y="20"/>
                  <a:pt x="34" y="20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5" y="23"/>
                  <a:pt x="55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7" y="23"/>
                  <a:pt x="59" y="22"/>
                  <a:pt x="61" y="21"/>
                </a:cubicBezTo>
                <a:cubicBezTo>
                  <a:pt x="75" y="7"/>
                  <a:pt x="75" y="7"/>
                  <a:pt x="75" y="7"/>
                </a:cubicBezTo>
                <a:cubicBezTo>
                  <a:pt x="76" y="6"/>
                  <a:pt x="77" y="6"/>
                  <a:pt x="78" y="7"/>
                </a:cubicBezTo>
                <a:cubicBezTo>
                  <a:pt x="92" y="21"/>
                  <a:pt x="92" y="21"/>
                  <a:pt x="92" y="21"/>
                </a:cubicBezTo>
                <a:cubicBezTo>
                  <a:pt x="94" y="22"/>
                  <a:pt x="96" y="23"/>
                  <a:pt x="99" y="23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20" y="20"/>
                  <a:pt x="121" y="20"/>
                  <a:pt x="121" y="21"/>
                </a:cubicBezTo>
                <a:cubicBezTo>
                  <a:pt x="124" y="41"/>
                  <a:pt x="124" y="41"/>
                  <a:pt x="124" y="41"/>
                </a:cubicBezTo>
                <a:cubicBezTo>
                  <a:pt x="124" y="44"/>
                  <a:pt x="126" y="46"/>
                  <a:pt x="128" y="47"/>
                </a:cubicBezTo>
                <a:cubicBezTo>
                  <a:pt x="146" y="56"/>
                  <a:pt x="146" y="56"/>
                  <a:pt x="146" y="56"/>
                </a:cubicBezTo>
                <a:cubicBezTo>
                  <a:pt x="146" y="56"/>
                  <a:pt x="147" y="57"/>
                  <a:pt x="147" y="57"/>
                </a:cubicBezTo>
                <a:cubicBezTo>
                  <a:pt x="147" y="58"/>
                  <a:pt x="147" y="58"/>
                  <a:pt x="147" y="59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37" y="79"/>
                  <a:pt x="137" y="81"/>
                  <a:pt x="138" y="84"/>
                </a:cubicBezTo>
                <a:close/>
                <a:moveTo>
                  <a:pt x="81" y="77"/>
                </a:moveTo>
                <a:cubicBezTo>
                  <a:pt x="72" y="77"/>
                  <a:pt x="72" y="77"/>
                  <a:pt x="72" y="77"/>
                </a:cubicBezTo>
                <a:cubicBezTo>
                  <a:pt x="69" y="77"/>
                  <a:pt x="66" y="74"/>
                  <a:pt x="66" y="71"/>
                </a:cubicBezTo>
                <a:cubicBezTo>
                  <a:pt x="66" y="68"/>
                  <a:pt x="69" y="65"/>
                  <a:pt x="72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8" y="65"/>
                  <a:pt x="90" y="64"/>
                  <a:pt x="90" y="62"/>
                </a:cubicBezTo>
                <a:cubicBezTo>
                  <a:pt x="90" y="60"/>
                  <a:pt x="88" y="59"/>
                  <a:pt x="87" y="59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2"/>
                  <a:pt x="78" y="51"/>
                  <a:pt x="76" y="51"/>
                </a:cubicBezTo>
                <a:cubicBezTo>
                  <a:pt x="75" y="51"/>
                  <a:pt x="73" y="52"/>
                  <a:pt x="73" y="54"/>
                </a:cubicBezTo>
                <a:cubicBezTo>
                  <a:pt x="73" y="59"/>
                  <a:pt x="73" y="59"/>
                  <a:pt x="73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66" y="59"/>
                  <a:pt x="60" y="64"/>
                  <a:pt x="60" y="71"/>
                </a:cubicBezTo>
                <a:cubicBezTo>
                  <a:pt x="60" y="78"/>
                  <a:pt x="66" y="83"/>
                  <a:pt x="72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4" y="83"/>
                  <a:pt x="86" y="86"/>
                  <a:pt x="86" y="89"/>
                </a:cubicBezTo>
                <a:cubicBezTo>
                  <a:pt x="86" y="92"/>
                  <a:pt x="84" y="95"/>
                  <a:pt x="80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64" y="95"/>
                  <a:pt x="63" y="96"/>
                  <a:pt x="63" y="98"/>
                </a:cubicBezTo>
                <a:cubicBezTo>
                  <a:pt x="63" y="99"/>
                  <a:pt x="64" y="101"/>
                  <a:pt x="66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8"/>
                  <a:pt x="75" y="109"/>
                  <a:pt x="76" y="109"/>
                </a:cubicBezTo>
                <a:cubicBezTo>
                  <a:pt x="78" y="109"/>
                  <a:pt x="79" y="108"/>
                  <a:pt x="79" y="106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7" y="101"/>
                  <a:pt x="92" y="95"/>
                  <a:pt x="92" y="89"/>
                </a:cubicBezTo>
                <a:cubicBezTo>
                  <a:pt x="92" y="82"/>
                  <a:pt x="87" y="77"/>
                  <a:pt x="81" y="77"/>
                </a:cubicBezTo>
                <a:close/>
                <a:moveTo>
                  <a:pt x="100" y="46"/>
                </a:moveTo>
                <a:cubicBezTo>
                  <a:pt x="100" y="47"/>
                  <a:pt x="101" y="47"/>
                  <a:pt x="101" y="47"/>
                </a:cubicBezTo>
                <a:cubicBezTo>
                  <a:pt x="102" y="47"/>
                  <a:pt x="103" y="46"/>
                  <a:pt x="104" y="46"/>
                </a:cubicBezTo>
                <a:cubicBezTo>
                  <a:pt x="105" y="44"/>
                  <a:pt x="104" y="42"/>
                  <a:pt x="103" y="41"/>
                </a:cubicBezTo>
                <a:cubicBezTo>
                  <a:pt x="102" y="41"/>
                  <a:pt x="100" y="41"/>
                  <a:pt x="99" y="42"/>
                </a:cubicBezTo>
                <a:cubicBezTo>
                  <a:pt x="98" y="44"/>
                  <a:pt x="98" y="45"/>
                  <a:pt x="100" y="46"/>
                </a:cubicBezTo>
                <a:close/>
                <a:moveTo>
                  <a:pt x="109" y="54"/>
                </a:moveTo>
                <a:cubicBezTo>
                  <a:pt x="110" y="54"/>
                  <a:pt x="111" y="54"/>
                  <a:pt x="111" y="53"/>
                </a:cubicBezTo>
                <a:cubicBezTo>
                  <a:pt x="112" y="52"/>
                  <a:pt x="112" y="50"/>
                  <a:pt x="111" y="49"/>
                </a:cubicBezTo>
                <a:cubicBezTo>
                  <a:pt x="110" y="48"/>
                  <a:pt x="108" y="48"/>
                  <a:pt x="107" y="49"/>
                </a:cubicBezTo>
                <a:cubicBezTo>
                  <a:pt x="106" y="50"/>
                  <a:pt x="106" y="52"/>
                  <a:pt x="107" y="53"/>
                </a:cubicBezTo>
                <a:cubicBezTo>
                  <a:pt x="108" y="54"/>
                  <a:pt x="108" y="54"/>
                  <a:pt x="109" y="54"/>
                </a:cubicBezTo>
                <a:close/>
                <a:moveTo>
                  <a:pt x="91" y="118"/>
                </a:moveTo>
                <a:cubicBezTo>
                  <a:pt x="89" y="119"/>
                  <a:pt x="89" y="120"/>
                  <a:pt x="89" y="122"/>
                </a:cubicBezTo>
                <a:cubicBezTo>
                  <a:pt x="90" y="123"/>
                  <a:pt x="91" y="124"/>
                  <a:pt x="92" y="124"/>
                </a:cubicBezTo>
                <a:cubicBezTo>
                  <a:pt x="92" y="124"/>
                  <a:pt x="93" y="124"/>
                  <a:pt x="93" y="124"/>
                </a:cubicBezTo>
                <a:cubicBezTo>
                  <a:pt x="95" y="123"/>
                  <a:pt x="95" y="121"/>
                  <a:pt x="95" y="120"/>
                </a:cubicBezTo>
                <a:cubicBezTo>
                  <a:pt x="94" y="118"/>
                  <a:pt x="93" y="117"/>
                  <a:pt x="91" y="118"/>
                </a:cubicBezTo>
                <a:close/>
                <a:moveTo>
                  <a:pt x="100" y="113"/>
                </a:moveTo>
                <a:cubicBezTo>
                  <a:pt x="98" y="114"/>
                  <a:pt x="98" y="116"/>
                  <a:pt x="99" y="118"/>
                </a:cubicBezTo>
                <a:cubicBezTo>
                  <a:pt x="100" y="118"/>
                  <a:pt x="100" y="119"/>
                  <a:pt x="101" y="119"/>
                </a:cubicBezTo>
                <a:cubicBezTo>
                  <a:pt x="102" y="119"/>
                  <a:pt x="103" y="119"/>
                  <a:pt x="103" y="118"/>
                </a:cubicBezTo>
                <a:cubicBezTo>
                  <a:pt x="104" y="117"/>
                  <a:pt x="105" y="116"/>
                  <a:pt x="104" y="114"/>
                </a:cubicBezTo>
                <a:cubicBezTo>
                  <a:pt x="103" y="113"/>
                  <a:pt x="101" y="113"/>
                  <a:pt x="100" y="113"/>
                </a:cubicBezTo>
                <a:close/>
                <a:moveTo>
                  <a:pt x="62" y="118"/>
                </a:moveTo>
                <a:cubicBezTo>
                  <a:pt x="61" y="118"/>
                  <a:pt x="59" y="118"/>
                  <a:pt x="58" y="120"/>
                </a:cubicBezTo>
                <a:cubicBezTo>
                  <a:pt x="58" y="121"/>
                  <a:pt x="58" y="123"/>
                  <a:pt x="60" y="124"/>
                </a:cubicBezTo>
                <a:cubicBezTo>
                  <a:pt x="60" y="124"/>
                  <a:pt x="61" y="124"/>
                  <a:pt x="61" y="124"/>
                </a:cubicBezTo>
                <a:cubicBezTo>
                  <a:pt x="62" y="124"/>
                  <a:pt x="63" y="123"/>
                  <a:pt x="64" y="122"/>
                </a:cubicBezTo>
                <a:cubicBezTo>
                  <a:pt x="64" y="120"/>
                  <a:pt x="64" y="119"/>
                  <a:pt x="62" y="118"/>
                </a:cubicBezTo>
                <a:close/>
                <a:moveTo>
                  <a:pt x="81" y="120"/>
                </a:moveTo>
                <a:cubicBezTo>
                  <a:pt x="80" y="121"/>
                  <a:pt x="79" y="122"/>
                  <a:pt x="79" y="124"/>
                </a:cubicBezTo>
                <a:cubicBezTo>
                  <a:pt x="79" y="125"/>
                  <a:pt x="80" y="126"/>
                  <a:pt x="82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4" y="126"/>
                  <a:pt x="85" y="125"/>
                  <a:pt x="85" y="123"/>
                </a:cubicBezTo>
                <a:cubicBezTo>
                  <a:pt x="85" y="121"/>
                  <a:pt x="83" y="120"/>
                  <a:pt x="81" y="120"/>
                </a:cubicBezTo>
                <a:close/>
                <a:moveTo>
                  <a:pt x="7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0" y="120"/>
                  <a:pt x="69" y="121"/>
                  <a:pt x="68" y="123"/>
                </a:cubicBezTo>
                <a:cubicBezTo>
                  <a:pt x="68" y="125"/>
                  <a:pt x="69" y="126"/>
                  <a:pt x="71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3" y="126"/>
                  <a:pt x="74" y="125"/>
                  <a:pt x="74" y="124"/>
                </a:cubicBezTo>
                <a:cubicBezTo>
                  <a:pt x="74" y="122"/>
                  <a:pt x="73" y="121"/>
                  <a:pt x="72" y="120"/>
                </a:cubicBezTo>
                <a:close/>
                <a:moveTo>
                  <a:pt x="116" y="70"/>
                </a:moveTo>
                <a:cubicBezTo>
                  <a:pt x="116" y="70"/>
                  <a:pt x="116" y="70"/>
                  <a:pt x="116" y="70"/>
                </a:cubicBezTo>
                <a:cubicBezTo>
                  <a:pt x="116" y="71"/>
                  <a:pt x="118" y="72"/>
                  <a:pt x="119" y="72"/>
                </a:cubicBezTo>
                <a:cubicBezTo>
                  <a:pt x="119" y="72"/>
                  <a:pt x="119" y="72"/>
                  <a:pt x="120" y="72"/>
                </a:cubicBezTo>
                <a:cubicBezTo>
                  <a:pt x="121" y="72"/>
                  <a:pt x="122" y="70"/>
                  <a:pt x="122" y="69"/>
                </a:cubicBezTo>
                <a:cubicBezTo>
                  <a:pt x="121" y="67"/>
                  <a:pt x="120" y="66"/>
                  <a:pt x="118" y="67"/>
                </a:cubicBezTo>
                <a:cubicBezTo>
                  <a:pt x="117" y="67"/>
                  <a:pt x="116" y="69"/>
                  <a:pt x="116" y="70"/>
                </a:cubicBezTo>
                <a:close/>
                <a:moveTo>
                  <a:pt x="120" y="77"/>
                </a:moveTo>
                <a:cubicBezTo>
                  <a:pt x="119" y="77"/>
                  <a:pt x="117" y="78"/>
                  <a:pt x="117" y="80"/>
                </a:cubicBezTo>
                <a:cubicBezTo>
                  <a:pt x="117" y="82"/>
                  <a:pt x="119" y="83"/>
                  <a:pt x="120" y="83"/>
                </a:cubicBezTo>
                <a:cubicBezTo>
                  <a:pt x="122" y="83"/>
                  <a:pt x="123" y="82"/>
                  <a:pt x="123" y="80"/>
                </a:cubicBezTo>
                <a:cubicBezTo>
                  <a:pt x="123" y="78"/>
                  <a:pt x="122" y="77"/>
                  <a:pt x="120" y="77"/>
                </a:cubicBezTo>
                <a:close/>
                <a:moveTo>
                  <a:pt x="120" y="87"/>
                </a:moveTo>
                <a:cubicBezTo>
                  <a:pt x="118" y="87"/>
                  <a:pt x="116" y="88"/>
                  <a:pt x="116" y="90"/>
                </a:cubicBezTo>
                <a:cubicBezTo>
                  <a:pt x="116" y="91"/>
                  <a:pt x="117" y="93"/>
                  <a:pt x="118" y="93"/>
                </a:cubicBezTo>
                <a:cubicBezTo>
                  <a:pt x="118" y="93"/>
                  <a:pt x="119" y="93"/>
                  <a:pt x="119" y="93"/>
                </a:cubicBezTo>
                <a:cubicBezTo>
                  <a:pt x="120" y="93"/>
                  <a:pt x="122" y="92"/>
                  <a:pt x="122" y="91"/>
                </a:cubicBezTo>
                <a:cubicBezTo>
                  <a:pt x="122" y="89"/>
                  <a:pt x="121" y="88"/>
                  <a:pt x="120" y="87"/>
                </a:cubicBezTo>
                <a:close/>
                <a:moveTo>
                  <a:pt x="115" y="63"/>
                </a:moveTo>
                <a:cubicBezTo>
                  <a:pt x="116" y="63"/>
                  <a:pt x="116" y="62"/>
                  <a:pt x="117" y="62"/>
                </a:cubicBezTo>
                <a:cubicBezTo>
                  <a:pt x="118" y="61"/>
                  <a:pt x="119" y="60"/>
                  <a:pt x="118" y="58"/>
                </a:cubicBezTo>
                <a:cubicBezTo>
                  <a:pt x="117" y="57"/>
                  <a:pt x="115" y="56"/>
                  <a:pt x="114" y="57"/>
                </a:cubicBezTo>
                <a:cubicBezTo>
                  <a:pt x="112" y="58"/>
                  <a:pt x="112" y="60"/>
                  <a:pt x="113" y="61"/>
                </a:cubicBezTo>
                <a:cubicBezTo>
                  <a:pt x="113" y="62"/>
                  <a:pt x="114" y="63"/>
                  <a:pt x="115" y="63"/>
                </a:cubicBezTo>
                <a:close/>
                <a:moveTo>
                  <a:pt x="107" y="107"/>
                </a:moveTo>
                <a:cubicBezTo>
                  <a:pt x="106" y="108"/>
                  <a:pt x="106" y="110"/>
                  <a:pt x="107" y="111"/>
                </a:cubicBezTo>
                <a:cubicBezTo>
                  <a:pt x="108" y="112"/>
                  <a:pt x="109" y="112"/>
                  <a:pt x="109" y="112"/>
                </a:cubicBezTo>
                <a:cubicBezTo>
                  <a:pt x="110" y="112"/>
                  <a:pt x="111" y="112"/>
                  <a:pt x="112" y="111"/>
                </a:cubicBezTo>
                <a:cubicBezTo>
                  <a:pt x="113" y="110"/>
                  <a:pt x="112" y="108"/>
                  <a:pt x="111" y="107"/>
                </a:cubicBezTo>
                <a:cubicBezTo>
                  <a:pt x="110" y="106"/>
                  <a:pt x="108" y="106"/>
                  <a:pt x="107" y="107"/>
                </a:cubicBezTo>
                <a:close/>
                <a:moveTo>
                  <a:pt x="117" y="98"/>
                </a:moveTo>
                <a:cubicBezTo>
                  <a:pt x="115" y="97"/>
                  <a:pt x="113" y="97"/>
                  <a:pt x="113" y="99"/>
                </a:cubicBezTo>
                <a:cubicBezTo>
                  <a:pt x="112" y="100"/>
                  <a:pt x="112" y="102"/>
                  <a:pt x="114" y="103"/>
                </a:cubicBezTo>
                <a:cubicBezTo>
                  <a:pt x="114" y="103"/>
                  <a:pt x="115" y="103"/>
                  <a:pt x="115" y="103"/>
                </a:cubicBezTo>
                <a:cubicBezTo>
                  <a:pt x="116" y="103"/>
                  <a:pt x="117" y="103"/>
                  <a:pt x="118" y="102"/>
                </a:cubicBezTo>
                <a:cubicBezTo>
                  <a:pt x="119" y="100"/>
                  <a:pt x="118" y="98"/>
                  <a:pt x="117" y="98"/>
                </a:cubicBezTo>
                <a:close/>
                <a:moveTo>
                  <a:pt x="44" y="54"/>
                </a:moveTo>
                <a:cubicBezTo>
                  <a:pt x="45" y="54"/>
                  <a:pt x="45" y="54"/>
                  <a:pt x="46" y="53"/>
                </a:cubicBezTo>
                <a:cubicBezTo>
                  <a:pt x="47" y="52"/>
                  <a:pt x="47" y="50"/>
                  <a:pt x="46" y="49"/>
                </a:cubicBezTo>
                <a:cubicBezTo>
                  <a:pt x="44" y="48"/>
                  <a:pt x="43" y="48"/>
                  <a:pt x="41" y="49"/>
                </a:cubicBezTo>
                <a:cubicBezTo>
                  <a:pt x="40" y="50"/>
                  <a:pt x="41" y="52"/>
                  <a:pt x="42" y="53"/>
                </a:cubicBezTo>
                <a:cubicBezTo>
                  <a:pt x="42" y="54"/>
                  <a:pt x="43" y="54"/>
                  <a:pt x="44" y="54"/>
                </a:cubicBezTo>
                <a:close/>
                <a:moveTo>
                  <a:pt x="36" y="98"/>
                </a:moveTo>
                <a:cubicBezTo>
                  <a:pt x="35" y="99"/>
                  <a:pt x="34" y="100"/>
                  <a:pt x="35" y="102"/>
                </a:cubicBezTo>
                <a:cubicBezTo>
                  <a:pt x="36" y="103"/>
                  <a:pt x="37" y="103"/>
                  <a:pt x="38" y="103"/>
                </a:cubicBezTo>
                <a:cubicBezTo>
                  <a:pt x="38" y="103"/>
                  <a:pt x="39" y="103"/>
                  <a:pt x="39" y="103"/>
                </a:cubicBezTo>
                <a:cubicBezTo>
                  <a:pt x="41" y="102"/>
                  <a:pt x="41" y="100"/>
                  <a:pt x="40" y="99"/>
                </a:cubicBezTo>
                <a:cubicBezTo>
                  <a:pt x="40" y="98"/>
                  <a:pt x="38" y="97"/>
                  <a:pt x="36" y="98"/>
                </a:cubicBezTo>
                <a:close/>
                <a:moveTo>
                  <a:pt x="37" y="90"/>
                </a:moveTo>
                <a:cubicBezTo>
                  <a:pt x="36" y="88"/>
                  <a:pt x="35" y="87"/>
                  <a:pt x="33" y="88"/>
                </a:cubicBezTo>
                <a:cubicBezTo>
                  <a:pt x="32" y="88"/>
                  <a:pt x="31" y="90"/>
                  <a:pt x="31" y="91"/>
                </a:cubicBezTo>
                <a:cubicBezTo>
                  <a:pt x="31" y="93"/>
                  <a:pt x="33" y="93"/>
                  <a:pt x="34" y="93"/>
                </a:cubicBezTo>
                <a:cubicBezTo>
                  <a:pt x="34" y="93"/>
                  <a:pt x="34" y="93"/>
                  <a:pt x="35" y="93"/>
                </a:cubicBezTo>
                <a:cubicBezTo>
                  <a:pt x="36" y="93"/>
                  <a:pt x="37" y="91"/>
                  <a:pt x="37" y="90"/>
                </a:cubicBezTo>
                <a:close/>
                <a:moveTo>
                  <a:pt x="33" y="72"/>
                </a:moveTo>
                <a:cubicBezTo>
                  <a:pt x="33" y="72"/>
                  <a:pt x="34" y="72"/>
                  <a:pt x="34" y="72"/>
                </a:cubicBezTo>
                <a:cubicBezTo>
                  <a:pt x="35" y="72"/>
                  <a:pt x="37" y="72"/>
                  <a:pt x="37" y="70"/>
                </a:cubicBezTo>
                <a:cubicBezTo>
                  <a:pt x="37" y="69"/>
                  <a:pt x="36" y="67"/>
                  <a:pt x="35" y="67"/>
                </a:cubicBezTo>
                <a:cubicBezTo>
                  <a:pt x="33" y="66"/>
                  <a:pt x="31" y="67"/>
                  <a:pt x="31" y="69"/>
                </a:cubicBezTo>
                <a:cubicBezTo>
                  <a:pt x="31" y="70"/>
                  <a:pt x="32" y="72"/>
                  <a:pt x="33" y="72"/>
                </a:cubicBezTo>
                <a:close/>
                <a:moveTo>
                  <a:pt x="33" y="83"/>
                </a:moveTo>
                <a:cubicBezTo>
                  <a:pt x="34" y="83"/>
                  <a:pt x="36" y="82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78"/>
                  <a:pt x="34" y="77"/>
                  <a:pt x="33" y="77"/>
                </a:cubicBezTo>
                <a:cubicBezTo>
                  <a:pt x="31" y="77"/>
                  <a:pt x="30" y="78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2"/>
                  <a:pt x="31" y="83"/>
                  <a:pt x="33" y="83"/>
                </a:cubicBezTo>
                <a:close/>
                <a:moveTo>
                  <a:pt x="36" y="62"/>
                </a:moveTo>
                <a:cubicBezTo>
                  <a:pt x="37" y="62"/>
                  <a:pt x="37" y="63"/>
                  <a:pt x="38" y="63"/>
                </a:cubicBezTo>
                <a:cubicBezTo>
                  <a:pt x="39" y="63"/>
                  <a:pt x="40" y="62"/>
                  <a:pt x="40" y="61"/>
                </a:cubicBezTo>
                <a:cubicBezTo>
                  <a:pt x="41" y="60"/>
                  <a:pt x="41" y="58"/>
                  <a:pt x="39" y="57"/>
                </a:cubicBezTo>
                <a:cubicBezTo>
                  <a:pt x="38" y="56"/>
                  <a:pt x="36" y="57"/>
                  <a:pt x="35" y="58"/>
                </a:cubicBezTo>
                <a:cubicBezTo>
                  <a:pt x="34" y="60"/>
                  <a:pt x="35" y="61"/>
                  <a:pt x="36" y="62"/>
                </a:cubicBezTo>
                <a:close/>
                <a:moveTo>
                  <a:pt x="42" y="107"/>
                </a:moveTo>
                <a:cubicBezTo>
                  <a:pt x="41" y="108"/>
                  <a:pt x="40" y="110"/>
                  <a:pt x="42" y="111"/>
                </a:cubicBezTo>
                <a:cubicBezTo>
                  <a:pt x="42" y="112"/>
                  <a:pt x="43" y="112"/>
                  <a:pt x="44" y="112"/>
                </a:cubicBezTo>
                <a:cubicBezTo>
                  <a:pt x="45" y="112"/>
                  <a:pt x="45" y="112"/>
                  <a:pt x="46" y="111"/>
                </a:cubicBezTo>
                <a:cubicBezTo>
                  <a:pt x="47" y="110"/>
                  <a:pt x="47" y="108"/>
                  <a:pt x="46" y="107"/>
                </a:cubicBezTo>
                <a:cubicBezTo>
                  <a:pt x="45" y="106"/>
                  <a:pt x="43" y="106"/>
                  <a:pt x="42" y="107"/>
                </a:cubicBezTo>
                <a:close/>
                <a:moveTo>
                  <a:pt x="71" y="39"/>
                </a:moveTo>
                <a:cubicBezTo>
                  <a:pt x="71" y="39"/>
                  <a:pt x="71" y="39"/>
                  <a:pt x="72" y="39"/>
                </a:cubicBezTo>
                <a:cubicBezTo>
                  <a:pt x="73" y="39"/>
                  <a:pt x="74" y="38"/>
                  <a:pt x="74" y="36"/>
                </a:cubicBezTo>
                <a:cubicBezTo>
                  <a:pt x="74" y="34"/>
                  <a:pt x="72" y="33"/>
                  <a:pt x="71" y="34"/>
                </a:cubicBezTo>
                <a:cubicBezTo>
                  <a:pt x="69" y="34"/>
                  <a:pt x="68" y="35"/>
                  <a:pt x="68" y="37"/>
                </a:cubicBezTo>
                <a:cubicBezTo>
                  <a:pt x="68" y="38"/>
                  <a:pt x="70" y="39"/>
                  <a:pt x="71" y="39"/>
                </a:cubicBezTo>
                <a:close/>
                <a:moveTo>
                  <a:pt x="81" y="39"/>
                </a:moveTo>
                <a:cubicBezTo>
                  <a:pt x="81" y="39"/>
                  <a:pt x="82" y="39"/>
                  <a:pt x="82" y="39"/>
                </a:cubicBezTo>
                <a:cubicBezTo>
                  <a:pt x="83" y="39"/>
                  <a:pt x="84" y="38"/>
                  <a:pt x="85" y="37"/>
                </a:cubicBezTo>
                <a:cubicBezTo>
                  <a:pt x="85" y="35"/>
                  <a:pt x="84" y="34"/>
                  <a:pt x="82" y="34"/>
                </a:cubicBezTo>
                <a:cubicBezTo>
                  <a:pt x="80" y="33"/>
                  <a:pt x="79" y="35"/>
                  <a:pt x="79" y="36"/>
                </a:cubicBezTo>
                <a:cubicBezTo>
                  <a:pt x="79" y="38"/>
                  <a:pt x="80" y="39"/>
                  <a:pt x="81" y="39"/>
                </a:cubicBezTo>
                <a:close/>
                <a:moveTo>
                  <a:pt x="91" y="42"/>
                </a:moveTo>
                <a:cubicBezTo>
                  <a:pt x="91" y="42"/>
                  <a:pt x="92" y="42"/>
                  <a:pt x="92" y="42"/>
                </a:cubicBezTo>
                <a:cubicBezTo>
                  <a:pt x="93" y="42"/>
                  <a:pt x="94" y="41"/>
                  <a:pt x="95" y="40"/>
                </a:cubicBezTo>
                <a:cubicBezTo>
                  <a:pt x="95" y="38"/>
                  <a:pt x="95" y="37"/>
                  <a:pt x="93" y="36"/>
                </a:cubicBezTo>
                <a:cubicBezTo>
                  <a:pt x="91" y="36"/>
                  <a:pt x="90" y="36"/>
                  <a:pt x="89" y="38"/>
                </a:cubicBezTo>
                <a:cubicBezTo>
                  <a:pt x="89" y="39"/>
                  <a:pt x="89" y="41"/>
                  <a:pt x="91" y="42"/>
                </a:cubicBezTo>
                <a:close/>
                <a:moveTo>
                  <a:pt x="61" y="42"/>
                </a:moveTo>
                <a:cubicBezTo>
                  <a:pt x="61" y="42"/>
                  <a:pt x="62" y="42"/>
                  <a:pt x="62" y="42"/>
                </a:cubicBezTo>
                <a:cubicBezTo>
                  <a:pt x="63" y="41"/>
                  <a:pt x="64" y="39"/>
                  <a:pt x="64" y="38"/>
                </a:cubicBezTo>
                <a:cubicBezTo>
                  <a:pt x="63" y="36"/>
                  <a:pt x="61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58" y="37"/>
                  <a:pt x="58" y="39"/>
                  <a:pt x="58" y="40"/>
                </a:cubicBezTo>
                <a:cubicBezTo>
                  <a:pt x="59" y="41"/>
                  <a:pt x="60" y="42"/>
                  <a:pt x="61" y="42"/>
                </a:cubicBezTo>
                <a:close/>
                <a:moveTo>
                  <a:pt x="53" y="114"/>
                </a:moveTo>
                <a:cubicBezTo>
                  <a:pt x="52" y="113"/>
                  <a:pt x="50" y="113"/>
                  <a:pt x="49" y="114"/>
                </a:cubicBezTo>
                <a:cubicBezTo>
                  <a:pt x="48" y="116"/>
                  <a:pt x="49" y="118"/>
                  <a:pt x="50" y="118"/>
                </a:cubicBezTo>
                <a:cubicBezTo>
                  <a:pt x="51" y="119"/>
                  <a:pt x="51" y="119"/>
                  <a:pt x="52" y="119"/>
                </a:cubicBezTo>
                <a:cubicBezTo>
                  <a:pt x="53" y="119"/>
                  <a:pt x="54" y="119"/>
                  <a:pt x="54" y="118"/>
                </a:cubicBezTo>
                <a:cubicBezTo>
                  <a:pt x="55" y="116"/>
                  <a:pt x="55" y="115"/>
                  <a:pt x="53" y="114"/>
                </a:cubicBezTo>
                <a:close/>
                <a:moveTo>
                  <a:pt x="52" y="47"/>
                </a:moveTo>
                <a:cubicBezTo>
                  <a:pt x="52" y="47"/>
                  <a:pt x="53" y="47"/>
                  <a:pt x="53" y="46"/>
                </a:cubicBezTo>
                <a:cubicBezTo>
                  <a:pt x="55" y="45"/>
                  <a:pt x="55" y="44"/>
                  <a:pt x="54" y="42"/>
                </a:cubicBezTo>
                <a:cubicBezTo>
                  <a:pt x="53" y="41"/>
                  <a:pt x="51" y="41"/>
                  <a:pt x="50" y="41"/>
                </a:cubicBezTo>
                <a:cubicBezTo>
                  <a:pt x="49" y="42"/>
                  <a:pt x="48" y="44"/>
                  <a:pt x="49" y="46"/>
                </a:cubicBezTo>
                <a:cubicBezTo>
                  <a:pt x="50" y="46"/>
                  <a:pt x="51" y="47"/>
                  <a:pt x="52" y="47"/>
                </a:cubicBezTo>
                <a:close/>
              </a:path>
            </a:pathLst>
          </a:custGeom>
          <a:solidFill>
            <a:srgbClr val="1143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Овал 105"/>
          <p:cNvSpPr/>
          <p:nvPr/>
        </p:nvSpPr>
        <p:spPr>
          <a:xfrm>
            <a:off x="5359235" y="2506385"/>
            <a:ext cx="232843" cy="2328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TextBox 106"/>
          <p:cNvSpPr txBox="1"/>
          <p:nvPr/>
        </p:nvSpPr>
        <p:spPr>
          <a:xfrm>
            <a:off x="5269731" y="2480932"/>
            <a:ext cx="392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ЭП</a:t>
            </a:r>
            <a:endParaRPr lang="ru-RU" sz="11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8" name="Овал 107"/>
          <p:cNvSpPr/>
          <p:nvPr/>
        </p:nvSpPr>
        <p:spPr>
          <a:xfrm>
            <a:off x="5351374" y="2500075"/>
            <a:ext cx="238609" cy="238609"/>
          </a:xfrm>
          <a:prstGeom prst="ellipse">
            <a:avLst/>
          </a:prstGeom>
          <a:noFill/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9" name="Рисунок 10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8" y="3542022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0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1716834" y="3328125"/>
            <a:ext cx="266855" cy="37146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11" name="Freeform 788">
            <a:extLst>
              <a:ext uri="{FF2B5EF4-FFF2-40B4-BE49-F238E27FC236}">
                <a16:creationId xmlns="" xmlns:a16="http://schemas.microsoft.com/office/drawing/2014/main" id="{2462C664-F693-49E4-9020-6F7F142A2BF3}"/>
              </a:ext>
            </a:extLst>
          </p:cNvPr>
          <p:cNvSpPr>
            <a:spLocks noEditPoints="1"/>
          </p:cNvSpPr>
          <p:nvPr/>
        </p:nvSpPr>
        <p:spPr bwMode="auto">
          <a:xfrm>
            <a:off x="1308998" y="3377976"/>
            <a:ext cx="365598" cy="385601"/>
          </a:xfrm>
          <a:custGeom>
            <a:avLst/>
            <a:gdLst>
              <a:gd name="T0" fmla="*/ 443774 w 153"/>
              <a:gd name="T1" fmla="*/ 137716 h 160"/>
              <a:gd name="T2" fmla="*/ 327710 w 153"/>
              <a:gd name="T3" fmla="*/ 55086 h 160"/>
              <a:gd name="T4" fmla="*/ 187751 w 153"/>
              <a:gd name="T5" fmla="*/ 58529 h 160"/>
              <a:gd name="T6" fmla="*/ 75100 w 153"/>
              <a:gd name="T7" fmla="*/ 144602 h 160"/>
              <a:gd name="T8" fmla="*/ 34136 w 153"/>
              <a:gd name="T9" fmla="*/ 278874 h 160"/>
              <a:gd name="T10" fmla="*/ 78514 w 153"/>
              <a:gd name="T11" fmla="*/ 413147 h 160"/>
              <a:gd name="T12" fmla="*/ 194578 w 153"/>
              <a:gd name="T13" fmla="*/ 495777 h 160"/>
              <a:gd name="T14" fmla="*/ 334537 w 153"/>
              <a:gd name="T15" fmla="*/ 492334 h 160"/>
              <a:gd name="T16" fmla="*/ 447188 w 153"/>
              <a:gd name="T17" fmla="*/ 406261 h 160"/>
              <a:gd name="T18" fmla="*/ 488152 w 153"/>
              <a:gd name="T19" fmla="*/ 271989 h 160"/>
              <a:gd name="T20" fmla="*/ 498392 w 153"/>
              <a:gd name="T21" fmla="*/ 358061 h 160"/>
              <a:gd name="T22" fmla="*/ 337951 w 153"/>
              <a:gd name="T23" fmla="*/ 471676 h 160"/>
              <a:gd name="T24" fmla="*/ 208232 w 153"/>
              <a:gd name="T25" fmla="*/ 478562 h 160"/>
              <a:gd name="T26" fmla="*/ 98996 w 153"/>
              <a:gd name="T27" fmla="*/ 409704 h 160"/>
              <a:gd name="T28" fmla="*/ 51205 w 153"/>
              <a:gd name="T29" fmla="*/ 289203 h 160"/>
              <a:gd name="T30" fmla="*/ 85341 w 153"/>
              <a:gd name="T31" fmla="*/ 161816 h 160"/>
              <a:gd name="T32" fmla="*/ 187751 w 153"/>
              <a:gd name="T33" fmla="*/ 79187 h 160"/>
              <a:gd name="T34" fmla="*/ 314056 w 153"/>
              <a:gd name="T35" fmla="*/ 72301 h 160"/>
              <a:gd name="T36" fmla="*/ 436947 w 153"/>
              <a:gd name="T37" fmla="*/ 161816 h 160"/>
              <a:gd name="T38" fmla="*/ 471083 w 153"/>
              <a:gd name="T39" fmla="*/ 289203 h 160"/>
              <a:gd name="T40" fmla="*/ 296987 w 153"/>
              <a:gd name="T41" fmla="*/ 223788 h 160"/>
              <a:gd name="T42" fmla="*/ 259437 w 153"/>
              <a:gd name="T43" fmla="*/ 175588 h 160"/>
              <a:gd name="T44" fmla="*/ 245783 w 153"/>
              <a:gd name="T45" fmla="*/ 285760 h 160"/>
              <a:gd name="T46" fmla="*/ 215060 w 153"/>
              <a:gd name="T47" fmla="*/ 337404 h 160"/>
              <a:gd name="T48" fmla="*/ 269678 w 153"/>
              <a:gd name="T49" fmla="*/ 364947 h 160"/>
              <a:gd name="T50" fmla="*/ 341365 w 153"/>
              <a:gd name="T51" fmla="*/ 158373 h 160"/>
              <a:gd name="T52" fmla="*/ 341365 w 153"/>
              <a:gd name="T53" fmla="*/ 158373 h 160"/>
              <a:gd name="T54" fmla="*/ 365260 w 153"/>
              <a:gd name="T55" fmla="*/ 182473 h 160"/>
              <a:gd name="T56" fmla="*/ 317469 w 153"/>
              <a:gd name="T57" fmla="*/ 426919 h 160"/>
              <a:gd name="T58" fmla="*/ 344778 w 153"/>
              <a:gd name="T59" fmla="*/ 409704 h 160"/>
              <a:gd name="T60" fmla="*/ 197992 w 153"/>
              <a:gd name="T61" fmla="*/ 413147 h 160"/>
              <a:gd name="T62" fmla="*/ 276505 w 153"/>
              <a:gd name="T63" fmla="*/ 413147 h 160"/>
              <a:gd name="T64" fmla="*/ 276505 w 153"/>
              <a:gd name="T65" fmla="*/ 413147 h 160"/>
              <a:gd name="T66" fmla="*/ 242369 w 153"/>
              <a:gd name="T67" fmla="*/ 433805 h 160"/>
              <a:gd name="T68" fmla="*/ 406224 w 153"/>
              <a:gd name="T69" fmla="*/ 247888 h 160"/>
              <a:gd name="T70" fmla="*/ 409638 w 153"/>
              <a:gd name="T71" fmla="*/ 265103 h 160"/>
              <a:gd name="T72" fmla="*/ 409638 w 153"/>
              <a:gd name="T73" fmla="*/ 299532 h 160"/>
              <a:gd name="T74" fmla="*/ 409638 w 153"/>
              <a:gd name="T75" fmla="*/ 299532 h 160"/>
              <a:gd name="T76" fmla="*/ 385742 w 153"/>
              <a:gd name="T77" fmla="*/ 210017 h 160"/>
              <a:gd name="T78" fmla="*/ 382328 w 153"/>
              <a:gd name="T79" fmla="*/ 382161 h 160"/>
              <a:gd name="T80" fmla="*/ 389156 w 153"/>
              <a:gd name="T81" fmla="*/ 354618 h 160"/>
              <a:gd name="T82" fmla="*/ 157028 w 153"/>
              <a:gd name="T83" fmla="*/ 182473 h 160"/>
              <a:gd name="T84" fmla="*/ 122891 w 153"/>
              <a:gd name="T85" fmla="*/ 337404 h 160"/>
              <a:gd name="T86" fmla="*/ 122891 w 153"/>
              <a:gd name="T87" fmla="*/ 337404 h 160"/>
              <a:gd name="T88" fmla="*/ 119478 w 153"/>
              <a:gd name="T89" fmla="*/ 320189 h 160"/>
              <a:gd name="T90" fmla="*/ 119478 w 153"/>
              <a:gd name="T91" fmla="*/ 230674 h 160"/>
              <a:gd name="T92" fmla="*/ 122891 w 153"/>
              <a:gd name="T93" fmla="*/ 275432 h 160"/>
              <a:gd name="T94" fmla="*/ 102409 w 153"/>
              <a:gd name="T95" fmla="*/ 275432 h 160"/>
              <a:gd name="T96" fmla="*/ 133132 w 153"/>
              <a:gd name="T97" fmla="*/ 196245 h 160"/>
              <a:gd name="T98" fmla="*/ 150200 w 153"/>
              <a:gd name="T99" fmla="*/ 385604 h 160"/>
              <a:gd name="T100" fmla="*/ 245783 w 153"/>
              <a:gd name="T101" fmla="*/ 134273 h 160"/>
              <a:gd name="T102" fmla="*/ 276505 w 153"/>
              <a:gd name="T103" fmla="*/ 134273 h 160"/>
              <a:gd name="T104" fmla="*/ 276505 w 153"/>
              <a:gd name="T105" fmla="*/ 134273 h 160"/>
              <a:gd name="T106" fmla="*/ 303815 w 153"/>
              <a:gd name="T107" fmla="*/ 130830 h 160"/>
              <a:gd name="T108" fmla="*/ 204819 w 153"/>
              <a:gd name="T109" fmla="*/ 123944 h 160"/>
              <a:gd name="T110" fmla="*/ 167269 w 153"/>
              <a:gd name="T111" fmla="*/ 392490 h 160"/>
              <a:gd name="T112" fmla="*/ 177510 w 153"/>
              <a:gd name="T113" fmla="*/ 161816 h 160"/>
              <a:gd name="T114" fmla="*/ 177510 w 153"/>
              <a:gd name="T115" fmla="*/ 161816 h 1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53" h="160">
                <a:moveTo>
                  <a:pt x="152" y="61"/>
                </a:moveTo>
                <a:cubicBezTo>
                  <a:pt x="153" y="59"/>
                  <a:pt x="153" y="57"/>
                  <a:pt x="153" y="55"/>
                </a:cubicBezTo>
                <a:cubicBezTo>
                  <a:pt x="152" y="53"/>
                  <a:pt x="150" y="52"/>
                  <a:pt x="149" y="51"/>
                </a:cubicBezTo>
                <a:cubicBezTo>
                  <a:pt x="131" y="42"/>
                  <a:pt x="131" y="42"/>
                  <a:pt x="131" y="42"/>
                </a:cubicBezTo>
                <a:cubicBezTo>
                  <a:pt x="130" y="41"/>
                  <a:pt x="130" y="41"/>
                  <a:pt x="130" y="40"/>
                </a:cubicBezTo>
                <a:cubicBezTo>
                  <a:pt x="127" y="20"/>
                  <a:pt x="127" y="20"/>
                  <a:pt x="127" y="20"/>
                </a:cubicBezTo>
                <a:cubicBezTo>
                  <a:pt x="126" y="17"/>
                  <a:pt x="123" y="14"/>
                  <a:pt x="119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98" y="17"/>
                  <a:pt x="98" y="17"/>
                  <a:pt x="98" y="17"/>
                </a:cubicBezTo>
                <a:cubicBezTo>
                  <a:pt x="97" y="17"/>
                  <a:pt x="97" y="17"/>
                  <a:pt x="96" y="16"/>
                </a:cubicBezTo>
                <a:cubicBezTo>
                  <a:pt x="82" y="2"/>
                  <a:pt x="82" y="2"/>
                  <a:pt x="82" y="2"/>
                </a:cubicBezTo>
                <a:cubicBezTo>
                  <a:pt x="81" y="1"/>
                  <a:pt x="79" y="0"/>
                  <a:pt x="76" y="0"/>
                </a:cubicBezTo>
                <a:cubicBezTo>
                  <a:pt x="74" y="0"/>
                  <a:pt x="72" y="1"/>
                  <a:pt x="71" y="2"/>
                </a:cubicBezTo>
                <a:cubicBezTo>
                  <a:pt x="57" y="16"/>
                  <a:pt x="57" y="16"/>
                  <a:pt x="57" y="16"/>
                </a:cubicBezTo>
                <a:cubicBezTo>
                  <a:pt x="56" y="17"/>
                  <a:pt x="56" y="17"/>
                  <a:pt x="55" y="17"/>
                </a:cubicBezTo>
                <a:cubicBezTo>
                  <a:pt x="35" y="14"/>
                  <a:pt x="35" y="14"/>
                  <a:pt x="35" y="14"/>
                </a:cubicBezTo>
                <a:cubicBezTo>
                  <a:pt x="35" y="14"/>
                  <a:pt x="35" y="14"/>
                  <a:pt x="34" y="14"/>
                </a:cubicBezTo>
                <a:cubicBezTo>
                  <a:pt x="30" y="14"/>
                  <a:pt x="27" y="17"/>
                  <a:pt x="26" y="2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2" y="42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3"/>
                  <a:pt x="0" y="55"/>
                </a:cubicBezTo>
                <a:cubicBezTo>
                  <a:pt x="0" y="57"/>
                  <a:pt x="0" y="59"/>
                  <a:pt x="1" y="61"/>
                </a:cubicBezTo>
                <a:cubicBezTo>
                  <a:pt x="10" y="79"/>
                  <a:pt x="10" y="79"/>
                  <a:pt x="10" y="79"/>
                </a:cubicBezTo>
                <a:cubicBezTo>
                  <a:pt x="10" y="80"/>
                  <a:pt x="10" y="80"/>
                  <a:pt x="10" y="81"/>
                </a:cubicBezTo>
                <a:cubicBezTo>
                  <a:pt x="1" y="99"/>
                  <a:pt x="1" y="99"/>
                  <a:pt x="1" y="99"/>
                </a:cubicBezTo>
                <a:cubicBezTo>
                  <a:pt x="0" y="101"/>
                  <a:pt x="0" y="103"/>
                  <a:pt x="0" y="105"/>
                </a:cubicBezTo>
                <a:cubicBezTo>
                  <a:pt x="1" y="107"/>
                  <a:pt x="2" y="108"/>
                  <a:pt x="4" y="109"/>
                </a:cubicBezTo>
                <a:cubicBezTo>
                  <a:pt x="22" y="118"/>
                  <a:pt x="22" y="118"/>
                  <a:pt x="22" y="118"/>
                </a:cubicBezTo>
                <a:cubicBezTo>
                  <a:pt x="23" y="119"/>
                  <a:pt x="23" y="119"/>
                  <a:pt x="23" y="120"/>
                </a:cubicBezTo>
                <a:cubicBezTo>
                  <a:pt x="26" y="139"/>
                  <a:pt x="26" y="139"/>
                  <a:pt x="26" y="139"/>
                </a:cubicBezTo>
                <a:cubicBezTo>
                  <a:pt x="27" y="143"/>
                  <a:pt x="30" y="146"/>
                  <a:pt x="34" y="146"/>
                </a:cubicBezTo>
                <a:cubicBezTo>
                  <a:pt x="34" y="146"/>
                  <a:pt x="35" y="146"/>
                  <a:pt x="35" y="146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6" y="143"/>
                  <a:pt x="56" y="143"/>
                  <a:pt x="57" y="144"/>
                </a:cubicBezTo>
                <a:cubicBezTo>
                  <a:pt x="71" y="158"/>
                  <a:pt x="71" y="158"/>
                  <a:pt x="71" y="158"/>
                </a:cubicBezTo>
                <a:cubicBezTo>
                  <a:pt x="72" y="159"/>
                  <a:pt x="74" y="160"/>
                  <a:pt x="76" y="160"/>
                </a:cubicBezTo>
                <a:cubicBezTo>
                  <a:pt x="79" y="160"/>
                  <a:pt x="81" y="159"/>
                  <a:pt x="82" y="158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7" y="143"/>
                  <a:pt x="97" y="143"/>
                  <a:pt x="98" y="143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8" y="146"/>
                  <a:pt x="118" y="146"/>
                  <a:pt x="119" y="146"/>
                </a:cubicBezTo>
                <a:cubicBezTo>
                  <a:pt x="123" y="146"/>
                  <a:pt x="126" y="143"/>
                  <a:pt x="127" y="139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0" y="119"/>
                  <a:pt x="130" y="119"/>
                  <a:pt x="131" y="118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50" y="108"/>
                  <a:pt x="152" y="107"/>
                  <a:pt x="152" y="105"/>
                </a:cubicBezTo>
                <a:cubicBezTo>
                  <a:pt x="153" y="103"/>
                  <a:pt x="153" y="101"/>
                  <a:pt x="152" y="99"/>
                </a:cubicBezTo>
                <a:cubicBezTo>
                  <a:pt x="143" y="81"/>
                  <a:pt x="143" y="81"/>
                  <a:pt x="143" y="81"/>
                </a:cubicBezTo>
                <a:cubicBezTo>
                  <a:pt x="143" y="80"/>
                  <a:pt x="143" y="80"/>
                  <a:pt x="143" y="79"/>
                </a:cubicBezTo>
                <a:lnTo>
                  <a:pt x="152" y="61"/>
                </a:lnTo>
                <a:close/>
                <a:moveTo>
                  <a:pt x="138" y="84"/>
                </a:moveTo>
                <a:cubicBezTo>
                  <a:pt x="147" y="101"/>
                  <a:pt x="147" y="101"/>
                  <a:pt x="147" y="101"/>
                </a:cubicBezTo>
                <a:cubicBezTo>
                  <a:pt x="147" y="102"/>
                  <a:pt x="147" y="102"/>
                  <a:pt x="147" y="103"/>
                </a:cubicBezTo>
                <a:cubicBezTo>
                  <a:pt x="147" y="103"/>
                  <a:pt x="146" y="104"/>
                  <a:pt x="146" y="104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14"/>
                  <a:pt x="124" y="116"/>
                  <a:pt x="124" y="119"/>
                </a:cubicBezTo>
                <a:cubicBezTo>
                  <a:pt x="121" y="139"/>
                  <a:pt x="121" y="139"/>
                  <a:pt x="121" y="139"/>
                </a:cubicBezTo>
                <a:cubicBezTo>
                  <a:pt x="121" y="140"/>
                  <a:pt x="120" y="140"/>
                  <a:pt x="119" y="140"/>
                </a:cubicBezTo>
                <a:cubicBezTo>
                  <a:pt x="99" y="137"/>
                  <a:pt x="99" y="137"/>
                  <a:pt x="99" y="137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7"/>
                  <a:pt x="94" y="138"/>
                  <a:pt x="92" y="139"/>
                </a:cubicBezTo>
                <a:cubicBezTo>
                  <a:pt x="78" y="153"/>
                  <a:pt x="78" y="153"/>
                  <a:pt x="78" y="153"/>
                </a:cubicBezTo>
                <a:cubicBezTo>
                  <a:pt x="77" y="154"/>
                  <a:pt x="76" y="154"/>
                  <a:pt x="75" y="153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60" y="138"/>
                  <a:pt x="58" y="137"/>
                  <a:pt x="55" y="137"/>
                </a:cubicBezTo>
                <a:cubicBezTo>
                  <a:pt x="55" y="137"/>
                  <a:pt x="55" y="137"/>
                  <a:pt x="54" y="137"/>
                </a:cubicBezTo>
                <a:cubicBezTo>
                  <a:pt x="35" y="140"/>
                  <a:pt x="35" y="140"/>
                  <a:pt x="35" y="140"/>
                </a:cubicBezTo>
                <a:cubicBezTo>
                  <a:pt x="33" y="140"/>
                  <a:pt x="32" y="140"/>
                  <a:pt x="32" y="139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29" y="116"/>
                  <a:pt x="27" y="114"/>
                  <a:pt x="25" y="113"/>
                </a:cubicBezTo>
                <a:cubicBezTo>
                  <a:pt x="7" y="104"/>
                  <a:pt x="7" y="104"/>
                  <a:pt x="7" y="104"/>
                </a:cubicBezTo>
                <a:cubicBezTo>
                  <a:pt x="7" y="104"/>
                  <a:pt x="6" y="103"/>
                  <a:pt x="6" y="103"/>
                </a:cubicBezTo>
                <a:cubicBezTo>
                  <a:pt x="6" y="102"/>
                  <a:pt x="6" y="102"/>
                  <a:pt x="6" y="101"/>
                </a:cubicBezTo>
                <a:cubicBezTo>
                  <a:pt x="15" y="84"/>
                  <a:pt x="15" y="84"/>
                  <a:pt x="15" y="84"/>
                </a:cubicBezTo>
                <a:cubicBezTo>
                  <a:pt x="17" y="81"/>
                  <a:pt x="17" y="79"/>
                  <a:pt x="15" y="76"/>
                </a:cubicBezTo>
                <a:cubicBezTo>
                  <a:pt x="6" y="59"/>
                  <a:pt x="6" y="59"/>
                  <a:pt x="6" y="59"/>
                </a:cubicBezTo>
                <a:cubicBezTo>
                  <a:pt x="6" y="58"/>
                  <a:pt x="6" y="58"/>
                  <a:pt x="6" y="57"/>
                </a:cubicBezTo>
                <a:cubicBezTo>
                  <a:pt x="6" y="57"/>
                  <a:pt x="7" y="56"/>
                  <a:pt x="7" y="56"/>
                </a:cubicBezTo>
                <a:cubicBezTo>
                  <a:pt x="25" y="47"/>
                  <a:pt x="25" y="47"/>
                  <a:pt x="25" y="47"/>
                </a:cubicBezTo>
                <a:cubicBezTo>
                  <a:pt x="27" y="46"/>
                  <a:pt x="29" y="44"/>
                  <a:pt x="29" y="41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0"/>
                  <a:pt x="33" y="20"/>
                  <a:pt x="34" y="20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5" y="23"/>
                  <a:pt x="55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7" y="23"/>
                  <a:pt x="59" y="22"/>
                  <a:pt x="61" y="21"/>
                </a:cubicBezTo>
                <a:cubicBezTo>
                  <a:pt x="75" y="7"/>
                  <a:pt x="75" y="7"/>
                  <a:pt x="75" y="7"/>
                </a:cubicBezTo>
                <a:cubicBezTo>
                  <a:pt x="76" y="6"/>
                  <a:pt x="77" y="6"/>
                  <a:pt x="78" y="7"/>
                </a:cubicBezTo>
                <a:cubicBezTo>
                  <a:pt x="92" y="21"/>
                  <a:pt x="92" y="21"/>
                  <a:pt x="92" y="21"/>
                </a:cubicBezTo>
                <a:cubicBezTo>
                  <a:pt x="94" y="22"/>
                  <a:pt x="96" y="23"/>
                  <a:pt x="99" y="23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20" y="20"/>
                  <a:pt x="121" y="20"/>
                  <a:pt x="121" y="21"/>
                </a:cubicBezTo>
                <a:cubicBezTo>
                  <a:pt x="124" y="41"/>
                  <a:pt x="124" y="41"/>
                  <a:pt x="124" y="41"/>
                </a:cubicBezTo>
                <a:cubicBezTo>
                  <a:pt x="124" y="44"/>
                  <a:pt x="126" y="46"/>
                  <a:pt x="128" y="47"/>
                </a:cubicBezTo>
                <a:cubicBezTo>
                  <a:pt x="146" y="56"/>
                  <a:pt x="146" y="56"/>
                  <a:pt x="146" y="56"/>
                </a:cubicBezTo>
                <a:cubicBezTo>
                  <a:pt x="146" y="56"/>
                  <a:pt x="147" y="57"/>
                  <a:pt x="147" y="57"/>
                </a:cubicBezTo>
                <a:cubicBezTo>
                  <a:pt x="147" y="58"/>
                  <a:pt x="147" y="58"/>
                  <a:pt x="147" y="59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37" y="79"/>
                  <a:pt x="137" y="81"/>
                  <a:pt x="138" y="84"/>
                </a:cubicBezTo>
                <a:close/>
                <a:moveTo>
                  <a:pt x="81" y="77"/>
                </a:moveTo>
                <a:cubicBezTo>
                  <a:pt x="72" y="77"/>
                  <a:pt x="72" y="77"/>
                  <a:pt x="72" y="77"/>
                </a:cubicBezTo>
                <a:cubicBezTo>
                  <a:pt x="69" y="77"/>
                  <a:pt x="66" y="74"/>
                  <a:pt x="66" y="71"/>
                </a:cubicBezTo>
                <a:cubicBezTo>
                  <a:pt x="66" y="68"/>
                  <a:pt x="69" y="65"/>
                  <a:pt x="72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8" y="65"/>
                  <a:pt x="90" y="64"/>
                  <a:pt x="90" y="62"/>
                </a:cubicBezTo>
                <a:cubicBezTo>
                  <a:pt x="90" y="60"/>
                  <a:pt x="88" y="59"/>
                  <a:pt x="87" y="59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2"/>
                  <a:pt x="78" y="51"/>
                  <a:pt x="76" y="51"/>
                </a:cubicBezTo>
                <a:cubicBezTo>
                  <a:pt x="75" y="51"/>
                  <a:pt x="73" y="52"/>
                  <a:pt x="73" y="54"/>
                </a:cubicBezTo>
                <a:cubicBezTo>
                  <a:pt x="73" y="59"/>
                  <a:pt x="73" y="59"/>
                  <a:pt x="73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66" y="59"/>
                  <a:pt x="60" y="64"/>
                  <a:pt x="60" y="71"/>
                </a:cubicBezTo>
                <a:cubicBezTo>
                  <a:pt x="60" y="78"/>
                  <a:pt x="66" y="83"/>
                  <a:pt x="72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4" y="83"/>
                  <a:pt x="86" y="86"/>
                  <a:pt x="86" y="89"/>
                </a:cubicBezTo>
                <a:cubicBezTo>
                  <a:pt x="86" y="92"/>
                  <a:pt x="84" y="95"/>
                  <a:pt x="80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64" y="95"/>
                  <a:pt x="63" y="96"/>
                  <a:pt x="63" y="98"/>
                </a:cubicBezTo>
                <a:cubicBezTo>
                  <a:pt x="63" y="99"/>
                  <a:pt x="64" y="101"/>
                  <a:pt x="66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8"/>
                  <a:pt x="75" y="109"/>
                  <a:pt x="76" y="109"/>
                </a:cubicBezTo>
                <a:cubicBezTo>
                  <a:pt x="78" y="109"/>
                  <a:pt x="79" y="108"/>
                  <a:pt x="79" y="106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7" y="101"/>
                  <a:pt x="92" y="95"/>
                  <a:pt x="92" y="89"/>
                </a:cubicBezTo>
                <a:cubicBezTo>
                  <a:pt x="92" y="82"/>
                  <a:pt x="87" y="77"/>
                  <a:pt x="81" y="77"/>
                </a:cubicBezTo>
                <a:close/>
                <a:moveTo>
                  <a:pt x="100" y="46"/>
                </a:moveTo>
                <a:cubicBezTo>
                  <a:pt x="100" y="47"/>
                  <a:pt x="101" y="47"/>
                  <a:pt x="101" y="47"/>
                </a:cubicBezTo>
                <a:cubicBezTo>
                  <a:pt x="102" y="47"/>
                  <a:pt x="103" y="46"/>
                  <a:pt x="104" y="46"/>
                </a:cubicBezTo>
                <a:cubicBezTo>
                  <a:pt x="105" y="44"/>
                  <a:pt x="104" y="42"/>
                  <a:pt x="103" y="41"/>
                </a:cubicBezTo>
                <a:cubicBezTo>
                  <a:pt x="102" y="41"/>
                  <a:pt x="100" y="41"/>
                  <a:pt x="99" y="42"/>
                </a:cubicBezTo>
                <a:cubicBezTo>
                  <a:pt x="98" y="44"/>
                  <a:pt x="98" y="45"/>
                  <a:pt x="100" y="46"/>
                </a:cubicBezTo>
                <a:close/>
                <a:moveTo>
                  <a:pt x="109" y="54"/>
                </a:moveTo>
                <a:cubicBezTo>
                  <a:pt x="110" y="54"/>
                  <a:pt x="111" y="54"/>
                  <a:pt x="111" y="53"/>
                </a:cubicBezTo>
                <a:cubicBezTo>
                  <a:pt x="112" y="52"/>
                  <a:pt x="112" y="50"/>
                  <a:pt x="111" y="49"/>
                </a:cubicBezTo>
                <a:cubicBezTo>
                  <a:pt x="110" y="48"/>
                  <a:pt x="108" y="48"/>
                  <a:pt x="107" y="49"/>
                </a:cubicBezTo>
                <a:cubicBezTo>
                  <a:pt x="106" y="50"/>
                  <a:pt x="106" y="52"/>
                  <a:pt x="107" y="53"/>
                </a:cubicBezTo>
                <a:cubicBezTo>
                  <a:pt x="108" y="54"/>
                  <a:pt x="108" y="54"/>
                  <a:pt x="109" y="54"/>
                </a:cubicBezTo>
                <a:close/>
                <a:moveTo>
                  <a:pt x="91" y="118"/>
                </a:moveTo>
                <a:cubicBezTo>
                  <a:pt x="89" y="119"/>
                  <a:pt x="89" y="120"/>
                  <a:pt x="89" y="122"/>
                </a:cubicBezTo>
                <a:cubicBezTo>
                  <a:pt x="90" y="123"/>
                  <a:pt x="91" y="124"/>
                  <a:pt x="92" y="124"/>
                </a:cubicBezTo>
                <a:cubicBezTo>
                  <a:pt x="92" y="124"/>
                  <a:pt x="93" y="124"/>
                  <a:pt x="93" y="124"/>
                </a:cubicBezTo>
                <a:cubicBezTo>
                  <a:pt x="95" y="123"/>
                  <a:pt x="95" y="121"/>
                  <a:pt x="95" y="120"/>
                </a:cubicBezTo>
                <a:cubicBezTo>
                  <a:pt x="94" y="118"/>
                  <a:pt x="93" y="117"/>
                  <a:pt x="91" y="118"/>
                </a:cubicBezTo>
                <a:close/>
                <a:moveTo>
                  <a:pt x="100" y="113"/>
                </a:moveTo>
                <a:cubicBezTo>
                  <a:pt x="98" y="114"/>
                  <a:pt x="98" y="116"/>
                  <a:pt x="99" y="118"/>
                </a:cubicBezTo>
                <a:cubicBezTo>
                  <a:pt x="100" y="118"/>
                  <a:pt x="100" y="119"/>
                  <a:pt x="101" y="119"/>
                </a:cubicBezTo>
                <a:cubicBezTo>
                  <a:pt x="102" y="119"/>
                  <a:pt x="103" y="119"/>
                  <a:pt x="103" y="118"/>
                </a:cubicBezTo>
                <a:cubicBezTo>
                  <a:pt x="104" y="117"/>
                  <a:pt x="105" y="116"/>
                  <a:pt x="104" y="114"/>
                </a:cubicBezTo>
                <a:cubicBezTo>
                  <a:pt x="103" y="113"/>
                  <a:pt x="101" y="113"/>
                  <a:pt x="100" y="113"/>
                </a:cubicBezTo>
                <a:close/>
                <a:moveTo>
                  <a:pt x="62" y="118"/>
                </a:moveTo>
                <a:cubicBezTo>
                  <a:pt x="61" y="118"/>
                  <a:pt x="59" y="118"/>
                  <a:pt x="58" y="120"/>
                </a:cubicBezTo>
                <a:cubicBezTo>
                  <a:pt x="58" y="121"/>
                  <a:pt x="58" y="123"/>
                  <a:pt x="60" y="124"/>
                </a:cubicBezTo>
                <a:cubicBezTo>
                  <a:pt x="60" y="124"/>
                  <a:pt x="61" y="124"/>
                  <a:pt x="61" y="124"/>
                </a:cubicBezTo>
                <a:cubicBezTo>
                  <a:pt x="62" y="124"/>
                  <a:pt x="63" y="123"/>
                  <a:pt x="64" y="122"/>
                </a:cubicBezTo>
                <a:cubicBezTo>
                  <a:pt x="64" y="120"/>
                  <a:pt x="64" y="119"/>
                  <a:pt x="62" y="118"/>
                </a:cubicBezTo>
                <a:close/>
                <a:moveTo>
                  <a:pt x="81" y="120"/>
                </a:moveTo>
                <a:cubicBezTo>
                  <a:pt x="80" y="121"/>
                  <a:pt x="79" y="122"/>
                  <a:pt x="79" y="124"/>
                </a:cubicBezTo>
                <a:cubicBezTo>
                  <a:pt x="79" y="125"/>
                  <a:pt x="80" y="126"/>
                  <a:pt x="82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4" y="126"/>
                  <a:pt x="85" y="125"/>
                  <a:pt x="85" y="123"/>
                </a:cubicBezTo>
                <a:cubicBezTo>
                  <a:pt x="85" y="121"/>
                  <a:pt x="83" y="120"/>
                  <a:pt x="81" y="120"/>
                </a:cubicBezTo>
                <a:close/>
                <a:moveTo>
                  <a:pt x="7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0" y="120"/>
                  <a:pt x="69" y="121"/>
                  <a:pt x="68" y="123"/>
                </a:cubicBezTo>
                <a:cubicBezTo>
                  <a:pt x="68" y="125"/>
                  <a:pt x="69" y="126"/>
                  <a:pt x="71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3" y="126"/>
                  <a:pt x="74" y="125"/>
                  <a:pt x="74" y="124"/>
                </a:cubicBezTo>
                <a:cubicBezTo>
                  <a:pt x="74" y="122"/>
                  <a:pt x="73" y="121"/>
                  <a:pt x="72" y="120"/>
                </a:cubicBezTo>
                <a:close/>
                <a:moveTo>
                  <a:pt x="116" y="70"/>
                </a:moveTo>
                <a:cubicBezTo>
                  <a:pt x="116" y="70"/>
                  <a:pt x="116" y="70"/>
                  <a:pt x="116" y="70"/>
                </a:cubicBezTo>
                <a:cubicBezTo>
                  <a:pt x="116" y="71"/>
                  <a:pt x="118" y="72"/>
                  <a:pt x="119" y="72"/>
                </a:cubicBezTo>
                <a:cubicBezTo>
                  <a:pt x="119" y="72"/>
                  <a:pt x="119" y="72"/>
                  <a:pt x="120" y="72"/>
                </a:cubicBezTo>
                <a:cubicBezTo>
                  <a:pt x="121" y="72"/>
                  <a:pt x="122" y="70"/>
                  <a:pt x="122" y="69"/>
                </a:cubicBezTo>
                <a:cubicBezTo>
                  <a:pt x="121" y="67"/>
                  <a:pt x="120" y="66"/>
                  <a:pt x="118" y="67"/>
                </a:cubicBezTo>
                <a:cubicBezTo>
                  <a:pt x="117" y="67"/>
                  <a:pt x="116" y="69"/>
                  <a:pt x="116" y="70"/>
                </a:cubicBezTo>
                <a:close/>
                <a:moveTo>
                  <a:pt x="120" y="77"/>
                </a:moveTo>
                <a:cubicBezTo>
                  <a:pt x="119" y="77"/>
                  <a:pt x="117" y="78"/>
                  <a:pt x="117" y="80"/>
                </a:cubicBezTo>
                <a:cubicBezTo>
                  <a:pt x="117" y="82"/>
                  <a:pt x="119" y="83"/>
                  <a:pt x="120" y="83"/>
                </a:cubicBezTo>
                <a:cubicBezTo>
                  <a:pt x="122" y="83"/>
                  <a:pt x="123" y="82"/>
                  <a:pt x="123" y="80"/>
                </a:cubicBezTo>
                <a:cubicBezTo>
                  <a:pt x="123" y="78"/>
                  <a:pt x="122" y="77"/>
                  <a:pt x="120" y="77"/>
                </a:cubicBezTo>
                <a:close/>
                <a:moveTo>
                  <a:pt x="120" y="87"/>
                </a:moveTo>
                <a:cubicBezTo>
                  <a:pt x="118" y="87"/>
                  <a:pt x="116" y="88"/>
                  <a:pt x="116" y="90"/>
                </a:cubicBezTo>
                <a:cubicBezTo>
                  <a:pt x="116" y="91"/>
                  <a:pt x="117" y="93"/>
                  <a:pt x="118" y="93"/>
                </a:cubicBezTo>
                <a:cubicBezTo>
                  <a:pt x="118" y="93"/>
                  <a:pt x="119" y="93"/>
                  <a:pt x="119" y="93"/>
                </a:cubicBezTo>
                <a:cubicBezTo>
                  <a:pt x="120" y="93"/>
                  <a:pt x="122" y="92"/>
                  <a:pt x="122" y="91"/>
                </a:cubicBezTo>
                <a:cubicBezTo>
                  <a:pt x="122" y="89"/>
                  <a:pt x="121" y="88"/>
                  <a:pt x="120" y="87"/>
                </a:cubicBezTo>
                <a:close/>
                <a:moveTo>
                  <a:pt x="115" y="63"/>
                </a:moveTo>
                <a:cubicBezTo>
                  <a:pt x="116" y="63"/>
                  <a:pt x="116" y="62"/>
                  <a:pt x="117" y="62"/>
                </a:cubicBezTo>
                <a:cubicBezTo>
                  <a:pt x="118" y="61"/>
                  <a:pt x="119" y="60"/>
                  <a:pt x="118" y="58"/>
                </a:cubicBezTo>
                <a:cubicBezTo>
                  <a:pt x="117" y="57"/>
                  <a:pt x="115" y="56"/>
                  <a:pt x="114" y="57"/>
                </a:cubicBezTo>
                <a:cubicBezTo>
                  <a:pt x="112" y="58"/>
                  <a:pt x="112" y="60"/>
                  <a:pt x="113" y="61"/>
                </a:cubicBezTo>
                <a:cubicBezTo>
                  <a:pt x="113" y="62"/>
                  <a:pt x="114" y="63"/>
                  <a:pt x="115" y="63"/>
                </a:cubicBezTo>
                <a:close/>
                <a:moveTo>
                  <a:pt x="107" y="107"/>
                </a:moveTo>
                <a:cubicBezTo>
                  <a:pt x="106" y="108"/>
                  <a:pt x="106" y="110"/>
                  <a:pt x="107" y="111"/>
                </a:cubicBezTo>
                <a:cubicBezTo>
                  <a:pt x="108" y="112"/>
                  <a:pt x="109" y="112"/>
                  <a:pt x="109" y="112"/>
                </a:cubicBezTo>
                <a:cubicBezTo>
                  <a:pt x="110" y="112"/>
                  <a:pt x="111" y="112"/>
                  <a:pt x="112" y="111"/>
                </a:cubicBezTo>
                <a:cubicBezTo>
                  <a:pt x="113" y="110"/>
                  <a:pt x="112" y="108"/>
                  <a:pt x="111" y="107"/>
                </a:cubicBezTo>
                <a:cubicBezTo>
                  <a:pt x="110" y="106"/>
                  <a:pt x="108" y="106"/>
                  <a:pt x="107" y="107"/>
                </a:cubicBezTo>
                <a:close/>
                <a:moveTo>
                  <a:pt x="117" y="98"/>
                </a:moveTo>
                <a:cubicBezTo>
                  <a:pt x="115" y="97"/>
                  <a:pt x="113" y="97"/>
                  <a:pt x="113" y="99"/>
                </a:cubicBezTo>
                <a:cubicBezTo>
                  <a:pt x="112" y="100"/>
                  <a:pt x="112" y="102"/>
                  <a:pt x="114" y="103"/>
                </a:cubicBezTo>
                <a:cubicBezTo>
                  <a:pt x="114" y="103"/>
                  <a:pt x="115" y="103"/>
                  <a:pt x="115" y="103"/>
                </a:cubicBezTo>
                <a:cubicBezTo>
                  <a:pt x="116" y="103"/>
                  <a:pt x="117" y="103"/>
                  <a:pt x="118" y="102"/>
                </a:cubicBezTo>
                <a:cubicBezTo>
                  <a:pt x="119" y="100"/>
                  <a:pt x="118" y="98"/>
                  <a:pt x="117" y="98"/>
                </a:cubicBezTo>
                <a:close/>
                <a:moveTo>
                  <a:pt x="44" y="54"/>
                </a:moveTo>
                <a:cubicBezTo>
                  <a:pt x="45" y="54"/>
                  <a:pt x="45" y="54"/>
                  <a:pt x="46" y="53"/>
                </a:cubicBezTo>
                <a:cubicBezTo>
                  <a:pt x="47" y="52"/>
                  <a:pt x="47" y="50"/>
                  <a:pt x="46" y="49"/>
                </a:cubicBezTo>
                <a:cubicBezTo>
                  <a:pt x="44" y="48"/>
                  <a:pt x="43" y="48"/>
                  <a:pt x="41" y="49"/>
                </a:cubicBezTo>
                <a:cubicBezTo>
                  <a:pt x="40" y="50"/>
                  <a:pt x="41" y="52"/>
                  <a:pt x="42" y="53"/>
                </a:cubicBezTo>
                <a:cubicBezTo>
                  <a:pt x="42" y="54"/>
                  <a:pt x="43" y="54"/>
                  <a:pt x="44" y="54"/>
                </a:cubicBezTo>
                <a:close/>
                <a:moveTo>
                  <a:pt x="36" y="98"/>
                </a:moveTo>
                <a:cubicBezTo>
                  <a:pt x="35" y="99"/>
                  <a:pt x="34" y="100"/>
                  <a:pt x="35" y="102"/>
                </a:cubicBezTo>
                <a:cubicBezTo>
                  <a:pt x="36" y="103"/>
                  <a:pt x="37" y="103"/>
                  <a:pt x="38" y="103"/>
                </a:cubicBezTo>
                <a:cubicBezTo>
                  <a:pt x="38" y="103"/>
                  <a:pt x="39" y="103"/>
                  <a:pt x="39" y="103"/>
                </a:cubicBezTo>
                <a:cubicBezTo>
                  <a:pt x="41" y="102"/>
                  <a:pt x="41" y="100"/>
                  <a:pt x="40" y="99"/>
                </a:cubicBezTo>
                <a:cubicBezTo>
                  <a:pt x="40" y="98"/>
                  <a:pt x="38" y="97"/>
                  <a:pt x="36" y="98"/>
                </a:cubicBezTo>
                <a:close/>
                <a:moveTo>
                  <a:pt x="37" y="90"/>
                </a:moveTo>
                <a:cubicBezTo>
                  <a:pt x="36" y="88"/>
                  <a:pt x="35" y="87"/>
                  <a:pt x="33" y="88"/>
                </a:cubicBezTo>
                <a:cubicBezTo>
                  <a:pt x="32" y="88"/>
                  <a:pt x="31" y="90"/>
                  <a:pt x="31" y="91"/>
                </a:cubicBezTo>
                <a:cubicBezTo>
                  <a:pt x="31" y="93"/>
                  <a:pt x="33" y="93"/>
                  <a:pt x="34" y="93"/>
                </a:cubicBezTo>
                <a:cubicBezTo>
                  <a:pt x="34" y="93"/>
                  <a:pt x="34" y="93"/>
                  <a:pt x="35" y="93"/>
                </a:cubicBezTo>
                <a:cubicBezTo>
                  <a:pt x="36" y="93"/>
                  <a:pt x="37" y="91"/>
                  <a:pt x="37" y="90"/>
                </a:cubicBezTo>
                <a:close/>
                <a:moveTo>
                  <a:pt x="33" y="72"/>
                </a:moveTo>
                <a:cubicBezTo>
                  <a:pt x="33" y="72"/>
                  <a:pt x="34" y="72"/>
                  <a:pt x="34" y="72"/>
                </a:cubicBezTo>
                <a:cubicBezTo>
                  <a:pt x="35" y="72"/>
                  <a:pt x="37" y="72"/>
                  <a:pt x="37" y="70"/>
                </a:cubicBezTo>
                <a:cubicBezTo>
                  <a:pt x="37" y="69"/>
                  <a:pt x="36" y="67"/>
                  <a:pt x="35" y="67"/>
                </a:cubicBezTo>
                <a:cubicBezTo>
                  <a:pt x="33" y="66"/>
                  <a:pt x="31" y="67"/>
                  <a:pt x="31" y="69"/>
                </a:cubicBezTo>
                <a:cubicBezTo>
                  <a:pt x="31" y="70"/>
                  <a:pt x="32" y="72"/>
                  <a:pt x="33" y="72"/>
                </a:cubicBezTo>
                <a:close/>
                <a:moveTo>
                  <a:pt x="33" y="83"/>
                </a:moveTo>
                <a:cubicBezTo>
                  <a:pt x="34" y="83"/>
                  <a:pt x="36" y="82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78"/>
                  <a:pt x="34" y="77"/>
                  <a:pt x="33" y="77"/>
                </a:cubicBezTo>
                <a:cubicBezTo>
                  <a:pt x="31" y="77"/>
                  <a:pt x="30" y="78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2"/>
                  <a:pt x="31" y="83"/>
                  <a:pt x="33" y="83"/>
                </a:cubicBezTo>
                <a:close/>
                <a:moveTo>
                  <a:pt x="36" y="62"/>
                </a:moveTo>
                <a:cubicBezTo>
                  <a:pt x="37" y="62"/>
                  <a:pt x="37" y="63"/>
                  <a:pt x="38" y="63"/>
                </a:cubicBezTo>
                <a:cubicBezTo>
                  <a:pt x="39" y="63"/>
                  <a:pt x="40" y="62"/>
                  <a:pt x="40" y="61"/>
                </a:cubicBezTo>
                <a:cubicBezTo>
                  <a:pt x="41" y="60"/>
                  <a:pt x="41" y="58"/>
                  <a:pt x="39" y="57"/>
                </a:cubicBezTo>
                <a:cubicBezTo>
                  <a:pt x="38" y="56"/>
                  <a:pt x="36" y="57"/>
                  <a:pt x="35" y="58"/>
                </a:cubicBezTo>
                <a:cubicBezTo>
                  <a:pt x="34" y="60"/>
                  <a:pt x="35" y="61"/>
                  <a:pt x="36" y="62"/>
                </a:cubicBezTo>
                <a:close/>
                <a:moveTo>
                  <a:pt x="42" y="107"/>
                </a:moveTo>
                <a:cubicBezTo>
                  <a:pt x="41" y="108"/>
                  <a:pt x="40" y="110"/>
                  <a:pt x="42" y="111"/>
                </a:cubicBezTo>
                <a:cubicBezTo>
                  <a:pt x="42" y="112"/>
                  <a:pt x="43" y="112"/>
                  <a:pt x="44" y="112"/>
                </a:cubicBezTo>
                <a:cubicBezTo>
                  <a:pt x="45" y="112"/>
                  <a:pt x="45" y="112"/>
                  <a:pt x="46" y="111"/>
                </a:cubicBezTo>
                <a:cubicBezTo>
                  <a:pt x="47" y="110"/>
                  <a:pt x="47" y="108"/>
                  <a:pt x="46" y="107"/>
                </a:cubicBezTo>
                <a:cubicBezTo>
                  <a:pt x="45" y="106"/>
                  <a:pt x="43" y="106"/>
                  <a:pt x="42" y="107"/>
                </a:cubicBezTo>
                <a:close/>
                <a:moveTo>
                  <a:pt x="71" y="39"/>
                </a:moveTo>
                <a:cubicBezTo>
                  <a:pt x="71" y="39"/>
                  <a:pt x="71" y="39"/>
                  <a:pt x="72" y="39"/>
                </a:cubicBezTo>
                <a:cubicBezTo>
                  <a:pt x="73" y="39"/>
                  <a:pt x="74" y="38"/>
                  <a:pt x="74" y="36"/>
                </a:cubicBezTo>
                <a:cubicBezTo>
                  <a:pt x="74" y="34"/>
                  <a:pt x="72" y="33"/>
                  <a:pt x="71" y="34"/>
                </a:cubicBezTo>
                <a:cubicBezTo>
                  <a:pt x="69" y="34"/>
                  <a:pt x="68" y="35"/>
                  <a:pt x="68" y="37"/>
                </a:cubicBezTo>
                <a:cubicBezTo>
                  <a:pt x="68" y="38"/>
                  <a:pt x="70" y="39"/>
                  <a:pt x="71" y="39"/>
                </a:cubicBezTo>
                <a:close/>
                <a:moveTo>
                  <a:pt x="81" y="39"/>
                </a:moveTo>
                <a:cubicBezTo>
                  <a:pt x="81" y="39"/>
                  <a:pt x="82" y="39"/>
                  <a:pt x="82" y="39"/>
                </a:cubicBezTo>
                <a:cubicBezTo>
                  <a:pt x="83" y="39"/>
                  <a:pt x="84" y="38"/>
                  <a:pt x="85" y="37"/>
                </a:cubicBezTo>
                <a:cubicBezTo>
                  <a:pt x="85" y="35"/>
                  <a:pt x="84" y="34"/>
                  <a:pt x="82" y="34"/>
                </a:cubicBezTo>
                <a:cubicBezTo>
                  <a:pt x="80" y="33"/>
                  <a:pt x="79" y="35"/>
                  <a:pt x="79" y="36"/>
                </a:cubicBezTo>
                <a:cubicBezTo>
                  <a:pt x="79" y="38"/>
                  <a:pt x="80" y="39"/>
                  <a:pt x="81" y="39"/>
                </a:cubicBezTo>
                <a:close/>
                <a:moveTo>
                  <a:pt x="91" y="42"/>
                </a:moveTo>
                <a:cubicBezTo>
                  <a:pt x="91" y="42"/>
                  <a:pt x="92" y="42"/>
                  <a:pt x="92" y="42"/>
                </a:cubicBezTo>
                <a:cubicBezTo>
                  <a:pt x="93" y="42"/>
                  <a:pt x="94" y="41"/>
                  <a:pt x="95" y="40"/>
                </a:cubicBezTo>
                <a:cubicBezTo>
                  <a:pt x="95" y="38"/>
                  <a:pt x="95" y="37"/>
                  <a:pt x="93" y="36"/>
                </a:cubicBezTo>
                <a:cubicBezTo>
                  <a:pt x="91" y="36"/>
                  <a:pt x="90" y="36"/>
                  <a:pt x="89" y="38"/>
                </a:cubicBezTo>
                <a:cubicBezTo>
                  <a:pt x="89" y="39"/>
                  <a:pt x="89" y="41"/>
                  <a:pt x="91" y="42"/>
                </a:cubicBezTo>
                <a:close/>
                <a:moveTo>
                  <a:pt x="61" y="42"/>
                </a:moveTo>
                <a:cubicBezTo>
                  <a:pt x="61" y="42"/>
                  <a:pt x="62" y="42"/>
                  <a:pt x="62" y="42"/>
                </a:cubicBezTo>
                <a:cubicBezTo>
                  <a:pt x="63" y="41"/>
                  <a:pt x="64" y="39"/>
                  <a:pt x="64" y="38"/>
                </a:cubicBezTo>
                <a:cubicBezTo>
                  <a:pt x="63" y="36"/>
                  <a:pt x="61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58" y="37"/>
                  <a:pt x="58" y="39"/>
                  <a:pt x="58" y="40"/>
                </a:cubicBezTo>
                <a:cubicBezTo>
                  <a:pt x="59" y="41"/>
                  <a:pt x="60" y="42"/>
                  <a:pt x="61" y="42"/>
                </a:cubicBezTo>
                <a:close/>
                <a:moveTo>
                  <a:pt x="53" y="114"/>
                </a:moveTo>
                <a:cubicBezTo>
                  <a:pt x="52" y="113"/>
                  <a:pt x="50" y="113"/>
                  <a:pt x="49" y="114"/>
                </a:cubicBezTo>
                <a:cubicBezTo>
                  <a:pt x="48" y="116"/>
                  <a:pt x="49" y="118"/>
                  <a:pt x="50" y="118"/>
                </a:cubicBezTo>
                <a:cubicBezTo>
                  <a:pt x="51" y="119"/>
                  <a:pt x="51" y="119"/>
                  <a:pt x="52" y="119"/>
                </a:cubicBezTo>
                <a:cubicBezTo>
                  <a:pt x="53" y="119"/>
                  <a:pt x="54" y="119"/>
                  <a:pt x="54" y="118"/>
                </a:cubicBezTo>
                <a:cubicBezTo>
                  <a:pt x="55" y="116"/>
                  <a:pt x="55" y="115"/>
                  <a:pt x="53" y="114"/>
                </a:cubicBezTo>
                <a:close/>
                <a:moveTo>
                  <a:pt x="52" y="47"/>
                </a:moveTo>
                <a:cubicBezTo>
                  <a:pt x="52" y="47"/>
                  <a:pt x="53" y="47"/>
                  <a:pt x="53" y="46"/>
                </a:cubicBezTo>
                <a:cubicBezTo>
                  <a:pt x="55" y="45"/>
                  <a:pt x="55" y="44"/>
                  <a:pt x="54" y="42"/>
                </a:cubicBezTo>
                <a:cubicBezTo>
                  <a:pt x="53" y="41"/>
                  <a:pt x="51" y="41"/>
                  <a:pt x="50" y="41"/>
                </a:cubicBezTo>
                <a:cubicBezTo>
                  <a:pt x="49" y="42"/>
                  <a:pt x="48" y="44"/>
                  <a:pt x="49" y="46"/>
                </a:cubicBezTo>
                <a:cubicBezTo>
                  <a:pt x="50" y="46"/>
                  <a:pt x="51" y="47"/>
                  <a:pt x="52" y="47"/>
                </a:cubicBezTo>
                <a:close/>
              </a:path>
            </a:pathLst>
          </a:custGeom>
          <a:solidFill>
            <a:srgbClr val="1143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Овал 111"/>
          <p:cNvSpPr/>
          <p:nvPr/>
        </p:nvSpPr>
        <p:spPr>
          <a:xfrm>
            <a:off x="1382713" y="3463726"/>
            <a:ext cx="232843" cy="2328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TextBox 112"/>
          <p:cNvSpPr txBox="1"/>
          <p:nvPr/>
        </p:nvSpPr>
        <p:spPr>
          <a:xfrm>
            <a:off x="1293209" y="3438273"/>
            <a:ext cx="392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ЭП</a:t>
            </a:r>
            <a:endParaRPr lang="ru-RU" sz="11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4" name="Овал 113"/>
          <p:cNvSpPr/>
          <p:nvPr/>
        </p:nvSpPr>
        <p:spPr>
          <a:xfrm>
            <a:off x="1374852" y="3457416"/>
            <a:ext cx="238609" cy="238609"/>
          </a:xfrm>
          <a:prstGeom prst="ellipse">
            <a:avLst/>
          </a:prstGeom>
          <a:noFill/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2010237" y="3326874"/>
            <a:ext cx="266855" cy="37146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16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2304696" y="3319769"/>
            <a:ext cx="266855" cy="37146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pic>
        <p:nvPicPr>
          <p:cNvPr id="142" name="Рисунок 1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75" y="2404449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4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1694781" y="2190552"/>
            <a:ext cx="266855" cy="37146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45" name="Freeform 788">
            <a:extLst>
              <a:ext uri="{FF2B5EF4-FFF2-40B4-BE49-F238E27FC236}">
                <a16:creationId xmlns="" xmlns:a16="http://schemas.microsoft.com/office/drawing/2014/main" id="{2462C664-F693-49E4-9020-6F7F142A2BF3}"/>
              </a:ext>
            </a:extLst>
          </p:cNvPr>
          <p:cNvSpPr>
            <a:spLocks noEditPoints="1"/>
          </p:cNvSpPr>
          <p:nvPr/>
        </p:nvSpPr>
        <p:spPr bwMode="auto">
          <a:xfrm>
            <a:off x="1286945" y="2240403"/>
            <a:ext cx="365598" cy="385601"/>
          </a:xfrm>
          <a:custGeom>
            <a:avLst/>
            <a:gdLst>
              <a:gd name="T0" fmla="*/ 443774 w 153"/>
              <a:gd name="T1" fmla="*/ 137716 h 160"/>
              <a:gd name="T2" fmla="*/ 327710 w 153"/>
              <a:gd name="T3" fmla="*/ 55086 h 160"/>
              <a:gd name="T4" fmla="*/ 187751 w 153"/>
              <a:gd name="T5" fmla="*/ 58529 h 160"/>
              <a:gd name="T6" fmla="*/ 75100 w 153"/>
              <a:gd name="T7" fmla="*/ 144602 h 160"/>
              <a:gd name="T8" fmla="*/ 34136 w 153"/>
              <a:gd name="T9" fmla="*/ 278874 h 160"/>
              <a:gd name="T10" fmla="*/ 78514 w 153"/>
              <a:gd name="T11" fmla="*/ 413147 h 160"/>
              <a:gd name="T12" fmla="*/ 194578 w 153"/>
              <a:gd name="T13" fmla="*/ 495777 h 160"/>
              <a:gd name="T14" fmla="*/ 334537 w 153"/>
              <a:gd name="T15" fmla="*/ 492334 h 160"/>
              <a:gd name="T16" fmla="*/ 447188 w 153"/>
              <a:gd name="T17" fmla="*/ 406261 h 160"/>
              <a:gd name="T18" fmla="*/ 488152 w 153"/>
              <a:gd name="T19" fmla="*/ 271989 h 160"/>
              <a:gd name="T20" fmla="*/ 498392 w 153"/>
              <a:gd name="T21" fmla="*/ 358061 h 160"/>
              <a:gd name="T22" fmla="*/ 337951 w 153"/>
              <a:gd name="T23" fmla="*/ 471676 h 160"/>
              <a:gd name="T24" fmla="*/ 208232 w 153"/>
              <a:gd name="T25" fmla="*/ 478562 h 160"/>
              <a:gd name="T26" fmla="*/ 98996 w 153"/>
              <a:gd name="T27" fmla="*/ 409704 h 160"/>
              <a:gd name="T28" fmla="*/ 51205 w 153"/>
              <a:gd name="T29" fmla="*/ 289203 h 160"/>
              <a:gd name="T30" fmla="*/ 85341 w 153"/>
              <a:gd name="T31" fmla="*/ 161816 h 160"/>
              <a:gd name="T32" fmla="*/ 187751 w 153"/>
              <a:gd name="T33" fmla="*/ 79187 h 160"/>
              <a:gd name="T34" fmla="*/ 314056 w 153"/>
              <a:gd name="T35" fmla="*/ 72301 h 160"/>
              <a:gd name="T36" fmla="*/ 436947 w 153"/>
              <a:gd name="T37" fmla="*/ 161816 h 160"/>
              <a:gd name="T38" fmla="*/ 471083 w 153"/>
              <a:gd name="T39" fmla="*/ 289203 h 160"/>
              <a:gd name="T40" fmla="*/ 296987 w 153"/>
              <a:gd name="T41" fmla="*/ 223788 h 160"/>
              <a:gd name="T42" fmla="*/ 259437 w 153"/>
              <a:gd name="T43" fmla="*/ 175588 h 160"/>
              <a:gd name="T44" fmla="*/ 245783 w 153"/>
              <a:gd name="T45" fmla="*/ 285760 h 160"/>
              <a:gd name="T46" fmla="*/ 215060 w 153"/>
              <a:gd name="T47" fmla="*/ 337404 h 160"/>
              <a:gd name="T48" fmla="*/ 269678 w 153"/>
              <a:gd name="T49" fmla="*/ 364947 h 160"/>
              <a:gd name="T50" fmla="*/ 341365 w 153"/>
              <a:gd name="T51" fmla="*/ 158373 h 160"/>
              <a:gd name="T52" fmla="*/ 341365 w 153"/>
              <a:gd name="T53" fmla="*/ 158373 h 160"/>
              <a:gd name="T54" fmla="*/ 365260 w 153"/>
              <a:gd name="T55" fmla="*/ 182473 h 160"/>
              <a:gd name="T56" fmla="*/ 317469 w 153"/>
              <a:gd name="T57" fmla="*/ 426919 h 160"/>
              <a:gd name="T58" fmla="*/ 344778 w 153"/>
              <a:gd name="T59" fmla="*/ 409704 h 160"/>
              <a:gd name="T60" fmla="*/ 197992 w 153"/>
              <a:gd name="T61" fmla="*/ 413147 h 160"/>
              <a:gd name="T62" fmla="*/ 276505 w 153"/>
              <a:gd name="T63" fmla="*/ 413147 h 160"/>
              <a:gd name="T64" fmla="*/ 276505 w 153"/>
              <a:gd name="T65" fmla="*/ 413147 h 160"/>
              <a:gd name="T66" fmla="*/ 242369 w 153"/>
              <a:gd name="T67" fmla="*/ 433805 h 160"/>
              <a:gd name="T68" fmla="*/ 406224 w 153"/>
              <a:gd name="T69" fmla="*/ 247888 h 160"/>
              <a:gd name="T70" fmla="*/ 409638 w 153"/>
              <a:gd name="T71" fmla="*/ 265103 h 160"/>
              <a:gd name="T72" fmla="*/ 409638 w 153"/>
              <a:gd name="T73" fmla="*/ 299532 h 160"/>
              <a:gd name="T74" fmla="*/ 409638 w 153"/>
              <a:gd name="T75" fmla="*/ 299532 h 160"/>
              <a:gd name="T76" fmla="*/ 385742 w 153"/>
              <a:gd name="T77" fmla="*/ 210017 h 160"/>
              <a:gd name="T78" fmla="*/ 382328 w 153"/>
              <a:gd name="T79" fmla="*/ 382161 h 160"/>
              <a:gd name="T80" fmla="*/ 389156 w 153"/>
              <a:gd name="T81" fmla="*/ 354618 h 160"/>
              <a:gd name="T82" fmla="*/ 157028 w 153"/>
              <a:gd name="T83" fmla="*/ 182473 h 160"/>
              <a:gd name="T84" fmla="*/ 122891 w 153"/>
              <a:gd name="T85" fmla="*/ 337404 h 160"/>
              <a:gd name="T86" fmla="*/ 122891 w 153"/>
              <a:gd name="T87" fmla="*/ 337404 h 160"/>
              <a:gd name="T88" fmla="*/ 119478 w 153"/>
              <a:gd name="T89" fmla="*/ 320189 h 160"/>
              <a:gd name="T90" fmla="*/ 119478 w 153"/>
              <a:gd name="T91" fmla="*/ 230674 h 160"/>
              <a:gd name="T92" fmla="*/ 122891 w 153"/>
              <a:gd name="T93" fmla="*/ 275432 h 160"/>
              <a:gd name="T94" fmla="*/ 102409 w 153"/>
              <a:gd name="T95" fmla="*/ 275432 h 160"/>
              <a:gd name="T96" fmla="*/ 133132 w 153"/>
              <a:gd name="T97" fmla="*/ 196245 h 160"/>
              <a:gd name="T98" fmla="*/ 150200 w 153"/>
              <a:gd name="T99" fmla="*/ 385604 h 160"/>
              <a:gd name="T100" fmla="*/ 245783 w 153"/>
              <a:gd name="T101" fmla="*/ 134273 h 160"/>
              <a:gd name="T102" fmla="*/ 276505 w 153"/>
              <a:gd name="T103" fmla="*/ 134273 h 160"/>
              <a:gd name="T104" fmla="*/ 276505 w 153"/>
              <a:gd name="T105" fmla="*/ 134273 h 160"/>
              <a:gd name="T106" fmla="*/ 303815 w 153"/>
              <a:gd name="T107" fmla="*/ 130830 h 160"/>
              <a:gd name="T108" fmla="*/ 204819 w 153"/>
              <a:gd name="T109" fmla="*/ 123944 h 160"/>
              <a:gd name="T110" fmla="*/ 167269 w 153"/>
              <a:gd name="T111" fmla="*/ 392490 h 160"/>
              <a:gd name="T112" fmla="*/ 177510 w 153"/>
              <a:gd name="T113" fmla="*/ 161816 h 160"/>
              <a:gd name="T114" fmla="*/ 177510 w 153"/>
              <a:gd name="T115" fmla="*/ 161816 h 1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53" h="160">
                <a:moveTo>
                  <a:pt x="152" y="61"/>
                </a:moveTo>
                <a:cubicBezTo>
                  <a:pt x="153" y="59"/>
                  <a:pt x="153" y="57"/>
                  <a:pt x="153" y="55"/>
                </a:cubicBezTo>
                <a:cubicBezTo>
                  <a:pt x="152" y="53"/>
                  <a:pt x="150" y="52"/>
                  <a:pt x="149" y="51"/>
                </a:cubicBezTo>
                <a:cubicBezTo>
                  <a:pt x="131" y="42"/>
                  <a:pt x="131" y="42"/>
                  <a:pt x="131" y="42"/>
                </a:cubicBezTo>
                <a:cubicBezTo>
                  <a:pt x="130" y="41"/>
                  <a:pt x="130" y="41"/>
                  <a:pt x="130" y="40"/>
                </a:cubicBezTo>
                <a:cubicBezTo>
                  <a:pt x="127" y="20"/>
                  <a:pt x="127" y="20"/>
                  <a:pt x="127" y="20"/>
                </a:cubicBezTo>
                <a:cubicBezTo>
                  <a:pt x="126" y="17"/>
                  <a:pt x="123" y="14"/>
                  <a:pt x="119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98" y="17"/>
                  <a:pt x="98" y="17"/>
                  <a:pt x="98" y="17"/>
                </a:cubicBezTo>
                <a:cubicBezTo>
                  <a:pt x="97" y="17"/>
                  <a:pt x="97" y="17"/>
                  <a:pt x="96" y="16"/>
                </a:cubicBezTo>
                <a:cubicBezTo>
                  <a:pt x="82" y="2"/>
                  <a:pt x="82" y="2"/>
                  <a:pt x="82" y="2"/>
                </a:cubicBezTo>
                <a:cubicBezTo>
                  <a:pt x="81" y="1"/>
                  <a:pt x="79" y="0"/>
                  <a:pt x="76" y="0"/>
                </a:cubicBezTo>
                <a:cubicBezTo>
                  <a:pt x="74" y="0"/>
                  <a:pt x="72" y="1"/>
                  <a:pt x="71" y="2"/>
                </a:cubicBezTo>
                <a:cubicBezTo>
                  <a:pt x="57" y="16"/>
                  <a:pt x="57" y="16"/>
                  <a:pt x="57" y="16"/>
                </a:cubicBezTo>
                <a:cubicBezTo>
                  <a:pt x="56" y="17"/>
                  <a:pt x="56" y="17"/>
                  <a:pt x="55" y="17"/>
                </a:cubicBezTo>
                <a:cubicBezTo>
                  <a:pt x="35" y="14"/>
                  <a:pt x="35" y="14"/>
                  <a:pt x="35" y="14"/>
                </a:cubicBezTo>
                <a:cubicBezTo>
                  <a:pt x="35" y="14"/>
                  <a:pt x="35" y="14"/>
                  <a:pt x="34" y="14"/>
                </a:cubicBezTo>
                <a:cubicBezTo>
                  <a:pt x="30" y="14"/>
                  <a:pt x="27" y="17"/>
                  <a:pt x="26" y="2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2" y="42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3"/>
                  <a:pt x="0" y="55"/>
                </a:cubicBezTo>
                <a:cubicBezTo>
                  <a:pt x="0" y="57"/>
                  <a:pt x="0" y="59"/>
                  <a:pt x="1" y="61"/>
                </a:cubicBezTo>
                <a:cubicBezTo>
                  <a:pt x="10" y="79"/>
                  <a:pt x="10" y="79"/>
                  <a:pt x="10" y="79"/>
                </a:cubicBezTo>
                <a:cubicBezTo>
                  <a:pt x="10" y="80"/>
                  <a:pt x="10" y="80"/>
                  <a:pt x="10" y="81"/>
                </a:cubicBezTo>
                <a:cubicBezTo>
                  <a:pt x="1" y="99"/>
                  <a:pt x="1" y="99"/>
                  <a:pt x="1" y="99"/>
                </a:cubicBezTo>
                <a:cubicBezTo>
                  <a:pt x="0" y="101"/>
                  <a:pt x="0" y="103"/>
                  <a:pt x="0" y="105"/>
                </a:cubicBezTo>
                <a:cubicBezTo>
                  <a:pt x="1" y="107"/>
                  <a:pt x="2" y="108"/>
                  <a:pt x="4" y="109"/>
                </a:cubicBezTo>
                <a:cubicBezTo>
                  <a:pt x="22" y="118"/>
                  <a:pt x="22" y="118"/>
                  <a:pt x="22" y="118"/>
                </a:cubicBezTo>
                <a:cubicBezTo>
                  <a:pt x="23" y="119"/>
                  <a:pt x="23" y="119"/>
                  <a:pt x="23" y="120"/>
                </a:cubicBezTo>
                <a:cubicBezTo>
                  <a:pt x="26" y="139"/>
                  <a:pt x="26" y="139"/>
                  <a:pt x="26" y="139"/>
                </a:cubicBezTo>
                <a:cubicBezTo>
                  <a:pt x="27" y="143"/>
                  <a:pt x="30" y="146"/>
                  <a:pt x="34" y="146"/>
                </a:cubicBezTo>
                <a:cubicBezTo>
                  <a:pt x="34" y="146"/>
                  <a:pt x="35" y="146"/>
                  <a:pt x="35" y="146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6" y="143"/>
                  <a:pt x="56" y="143"/>
                  <a:pt x="57" y="144"/>
                </a:cubicBezTo>
                <a:cubicBezTo>
                  <a:pt x="71" y="158"/>
                  <a:pt x="71" y="158"/>
                  <a:pt x="71" y="158"/>
                </a:cubicBezTo>
                <a:cubicBezTo>
                  <a:pt x="72" y="159"/>
                  <a:pt x="74" y="160"/>
                  <a:pt x="76" y="160"/>
                </a:cubicBezTo>
                <a:cubicBezTo>
                  <a:pt x="79" y="160"/>
                  <a:pt x="81" y="159"/>
                  <a:pt x="82" y="158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7" y="143"/>
                  <a:pt x="97" y="143"/>
                  <a:pt x="98" y="143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8" y="146"/>
                  <a:pt x="118" y="146"/>
                  <a:pt x="119" y="146"/>
                </a:cubicBezTo>
                <a:cubicBezTo>
                  <a:pt x="123" y="146"/>
                  <a:pt x="126" y="143"/>
                  <a:pt x="127" y="139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0" y="119"/>
                  <a:pt x="130" y="119"/>
                  <a:pt x="131" y="118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50" y="108"/>
                  <a:pt x="152" y="107"/>
                  <a:pt x="152" y="105"/>
                </a:cubicBezTo>
                <a:cubicBezTo>
                  <a:pt x="153" y="103"/>
                  <a:pt x="153" y="101"/>
                  <a:pt x="152" y="99"/>
                </a:cubicBezTo>
                <a:cubicBezTo>
                  <a:pt x="143" y="81"/>
                  <a:pt x="143" y="81"/>
                  <a:pt x="143" y="81"/>
                </a:cubicBezTo>
                <a:cubicBezTo>
                  <a:pt x="143" y="80"/>
                  <a:pt x="143" y="80"/>
                  <a:pt x="143" y="79"/>
                </a:cubicBezTo>
                <a:lnTo>
                  <a:pt x="152" y="61"/>
                </a:lnTo>
                <a:close/>
                <a:moveTo>
                  <a:pt x="138" y="84"/>
                </a:moveTo>
                <a:cubicBezTo>
                  <a:pt x="147" y="101"/>
                  <a:pt x="147" y="101"/>
                  <a:pt x="147" y="101"/>
                </a:cubicBezTo>
                <a:cubicBezTo>
                  <a:pt x="147" y="102"/>
                  <a:pt x="147" y="102"/>
                  <a:pt x="147" y="103"/>
                </a:cubicBezTo>
                <a:cubicBezTo>
                  <a:pt x="147" y="103"/>
                  <a:pt x="146" y="104"/>
                  <a:pt x="146" y="104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14"/>
                  <a:pt x="124" y="116"/>
                  <a:pt x="124" y="119"/>
                </a:cubicBezTo>
                <a:cubicBezTo>
                  <a:pt x="121" y="139"/>
                  <a:pt x="121" y="139"/>
                  <a:pt x="121" y="139"/>
                </a:cubicBezTo>
                <a:cubicBezTo>
                  <a:pt x="121" y="140"/>
                  <a:pt x="120" y="140"/>
                  <a:pt x="119" y="140"/>
                </a:cubicBezTo>
                <a:cubicBezTo>
                  <a:pt x="99" y="137"/>
                  <a:pt x="99" y="137"/>
                  <a:pt x="99" y="137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7"/>
                  <a:pt x="94" y="138"/>
                  <a:pt x="92" y="139"/>
                </a:cubicBezTo>
                <a:cubicBezTo>
                  <a:pt x="78" y="153"/>
                  <a:pt x="78" y="153"/>
                  <a:pt x="78" y="153"/>
                </a:cubicBezTo>
                <a:cubicBezTo>
                  <a:pt x="77" y="154"/>
                  <a:pt x="76" y="154"/>
                  <a:pt x="75" y="153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60" y="138"/>
                  <a:pt x="58" y="137"/>
                  <a:pt x="55" y="137"/>
                </a:cubicBezTo>
                <a:cubicBezTo>
                  <a:pt x="55" y="137"/>
                  <a:pt x="55" y="137"/>
                  <a:pt x="54" y="137"/>
                </a:cubicBezTo>
                <a:cubicBezTo>
                  <a:pt x="35" y="140"/>
                  <a:pt x="35" y="140"/>
                  <a:pt x="35" y="140"/>
                </a:cubicBezTo>
                <a:cubicBezTo>
                  <a:pt x="33" y="140"/>
                  <a:pt x="32" y="140"/>
                  <a:pt x="32" y="139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29" y="116"/>
                  <a:pt x="27" y="114"/>
                  <a:pt x="25" y="113"/>
                </a:cubicBezTo>
                <a:cubicBezTo>
                  <a:pt x="7" y="104"/>
                  <a:pt x="7" y="104"/>
                  <a:pt x="7" y="104"/>
                </a:cubicBezTo>
                <a:cubicBezTo>
                  <a:pt x="7" y="104"/>
                  <a:pt x="6" y="103"/>
                  <a:pt x="6" y="103"/>
                </a:cubicBezTo>
                <a:cubicBezTo>
                  <a:pt x="6" y="102"/>
                  <a:pt x="6" y="102"/>
                  <a:pt x="6" y="101"/>
                </a:cubicBezTo>
                <a:cubicBezTo>
                  <a:pt x="15" y="84"/>
                  <a:pt x="15" y="84"/>
                  <a:pt x="15" y="84"/>
                </a:cubicBezTo>
                <a:cubicBezTo>
                  <a:pt x="17" y="81"/>
                  <a:pt x="17" y="79"/>
                  <a:pt x="15" y="76"/>
                </a:cubicBezTo>
                <a:cubicBezTo>
                  <a:pt x="6" y="59"/>
                  <a:pt x="6" y="59"/>
                  <a:pt x="6" y="59"/>
                </a:cubicBezTo>
                <a:cubicBezTo>
                  <a:pt x="6" y="58"/>
                  <a:pt x="6" y="58"/>
                  <a:pt x="6" y="57"/>
                </a:cubicBezTo>
                <a:cubicBezTo>
                  <a:pt x="6" y="57"/>
                  <a:pt x="7" y="56"/>
                  <a:pt x="7" y="56"/>
                </a:cubicBezTo>
                <a:cubicBezTo>
                  <a:pt x="25" y="47"/>
                  <a:pt x="25" y="47"/>
                  <a:pt x="25" y="47"/>
                </a:cubicBezTo>
                <a:cubicBezTo>
                  <a:pt x="27" y="46"/>
                  <a:pt x="29" y="44"/>
                  <a:pt x="29" y="41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0"/>
                  <a:pt x="33" y="20"/>
                  <a:pt x="34" y="20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5" y="23"/>
                  <a:pt x="55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7" y="23"/>
                  <a:pt x="59" y="22"/>
                  <a:pt x="61" y="21"/>
                </a:cubicBezTo>
                <a:cubicBezTo>
                  <a:pt x="75" y="7"/>
                  <a:pt x="75" y="7"/>
                  <a:pt x="75" y="7"/>
                </a:cubicBezTo>
                <a:cubicBezTo>
                  <a:pt x="76" y="6"/>
                  <a:pt x="77" y="6"/>
                  <a:pt x="78" y="7"/>
                </a:cubicBezTo>
                <a:cubicBezTo>
                  <a:pt x="92" y="21"/>
                  <a:pt x="92" y="21"/>
                  <a:pt x="92" y="21"/>
                </a:cubicBezTo>
                <a:cubicBezTo>
                  <a:pt x="94" y="22"/>
                  <a:pt x="96" y="23"/>
                  <a:pt x="99" y="23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20" y="20"/>
                  <a:pt x="121" y="20"/>
                  <a:pt x="121" y="21"/>
                </a:cubicBezTo>
                <a:cubicBezTo>
                  <a:pt x="124" y="41"/>
                  <a:pt x="124" y="41"/>
                  <a:pt x="124" y="41"/>
                </a:cubicBezTo>
                <a:cubicBezTo>
                  <a:pt x="124" y="44"/>
                  <a:pt x="126" y="46"/>
                  <a:pt x="128" y="47"/>
                </a:cubicBezTo>
                <a:cubicBezTo>
                  <a:pt x="146" y="56"/>
                  <a:pt x="146" y="56"/>
                  <a:pt x="146" y="56"/>
                </a:cubicBezTo>
                <a:cubicBezTo>
                  <a:pt x="146" y="56"/>
                  <a:pt x="147" y="57"/>
                  <a:pt x="147" y="57"/>
                </a:cubicBezTo>
                <a:cubicBezTo>
                  <a:pt x="147" y="58"/>
                  <a:pt x="147" y="58"/>
                  <a:pt x="147" y="59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37" y="79"/>
                  <a:pt x="137" y="81"/>
                  <a:pt x="138" y="84"/>
                </a:cubicBezTo>
                <a:close/>
                <a:moveTo>
                  <a:pt x="81" y="77"/>
                </a:moveTo>
                <a:cubicBezTo>
                  <a:pt x="72" y="77"/>
                  <a:pt x="72" y="77"/>
                  <a:pt x="72" y="77"/>
                </a:cubicBezTo>
                <a:cubicBezTo>
                  <a:pt x="69" y="77"/>
                  <a:pt x="66" y="74"/>
                  <a:pt x="66" y="71"/>
                </a:cubicBezTo>
                <a:cubicBezTo>
                  <a:pt x="66" y="68"/>
                  <a:pt x="69" y="65"/>
                  <a:pt x="72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8" y="65"/>
                  <a:pt x="90" y="64"/>
                  <a:pt x="90" y="62"/>
                </a:cubicBezTo>
                <a:cubicBezTo>
                  <a:pt x="90" y="60"/>
                  <a:pt x="88" y="59"/>
                  <a:pt x="87" y="59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2"/>
                  <a:pt x="78" y="51"/>
                  <a:pt x="76" y="51"/>
                </a:cubicBezTo>
                <a:cubicBezTo>
                  <a:pt x="75" y="51"/>
                  <a:pt x="73" y="52"/>
                  <a:pt x="73" y="54"/>
                </a:cubicBezTo>
                <a:cubicBezTo>
                  <a:pt x="73" y="59"/>
                  <a:pt x="73" y="59"/>
                  <a:pt x="73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66" y="59"/>
                  <a:pt x="60" y="64"/>
                  <a:pt x="60" y="71"/>
                </a:cubicBezTo>
                <a:cubicBezTo>
                  <a:pt x="60" y="78"/>
                  <a:pt x="66" y="83"/>
                  <a:pt x="72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4" y="83"/>
                  <a:pt x="86" y="86"/>
                  <a:pt x="86" y="89"/>
                </a:cubicBezTo>
                <a:cubicBezTo>
                  <a:pt x="86" y="92"/>
                  <a:pt x="84" y="95"/>
                  <a:pt x="80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64" y="95"/>
                  <a:pt x="63" y="96"/>
                  <a:pt x="63" y="98"/>
                </a:cubicBezTo>
                <a:cubicBezTo>
                  <a:pt x="63" y="99"/>
                  <a:pt x="64" y="101"/>
                  <a:pt x="66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8"/>
                  <a:pt x="75" y="109"/>
                  <a:pt x="76" y="109"/>
                </a:cubicBezTo>
                <a:cubicBezTo>
                  <a:pt x="78" y="109"/>
                  <a:pt x="79" y="108"/>
                  <a:pt x="79" y="106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7" y="101"/>
                  <a:pt x="92" y="95"/>
                  <a:pt x="92" y="89"/>
                </a:cubicBezTo>
                <a:cubicBezTo>
                  <a:pt x="92" y="82"/>
                  <a:pt x="87" y="77"/>
                  <a:pt x="81" y="77"/>
                </a:cubicBezTo>
                <a:close/>
                <a:moveTo>
                  <a:pt x="100" y="46"/>
                </a:moveTo>
                <a:cubicBezTo>
                  <a:pt x="100" y="47"/>
                  <a:pt x="101" y="47"/>
                  <a:pt x="101" y="47"/>
                </a:cubicBezTo>
                <a:cubicBezTo>
                  <a:pt x="102" y="47"/>
                  <a:pt x="103" y="46"/>
                  <a:pt x="104" y="46"/>
                </a:cubicBezTo>
                <a:cubicBezTo>
                  <a:pt x="105" y="44"/>
                  <a:pt x="104" y="42"/>
                  <a:pt x="103" y="41"/>
                </a:cubicBezTo>
                <a:cubicBezTo>
                  <a:pt x="102" y="41"/>
                  <a:pt x="100" y="41"/>
                  <a:pt x="99" y="42"/>
                </a:cubicBezTo>
                <a:cubicBezTo>
                  <a:pt x="98" y="44"/>
                  <a:pt x="98" y="45"/>
                  <a:pt x="100" y="46"/>
                </a:cubicBezTo>
                <a:close/>
                <a:moveTo>
                  <a:pt x="109" y="54"/>
                </a:moveTo>
                <a:cubicBezTo>
                  <a:pt x="110" y="54"/>
                  <a:pt x="111" y="54"/>
                  <a:pt x="111" y="53"/>
                </a:cubicBezTo>
                <a:cubicBezTo>
                  <a:pt x="112" y="52"/>
                  <a:pt x="112" y="50"/>
                  <a:pt x="111" y="49"/>
                </a:cubicBezTo>
                <a:cubicBezTo>
                  <a:pt x="110" y="48"/>
                  <a:pt x="108" y="48"/>
                  <a:pt x="107" y="49"/>
                </a:cubicBezTo>
                <a:cubicBezTo>
                  <a:pt x="106" y="50"/>
                  <a:pt x="106" y="52"/>
                  <a:pt x="107" y="53"/>
                </a:cubicBezTo>
                <a:cubicBezTo>
                  <a:pt x="108" y="54"/>
                  <a:pt x="108" y="54"/>
                  <a:pt x="109" y="54"/>
                </a:cubicBezTo>
                <a:close/>
                <a:moveTo>
                  <a:pt x="91" y="118"/>
                </a:moveTo>
                <a:cubicBezTo>
                  <a:pt x="89" y="119"/>
                  <a:pt x="89" y="120"/>
                  <a:pt x="89" y="122"/>
                </a:cubicBezTo>
                <a:cubicBezTo>
                  <a:pt x="90" y="123"/>
                  <a:pt x="91" y="124"/>
                  <a:pt x="92" y="124"/>
                </a:cubicBezTo>
                <a:cubicBezTo>
                  <a:pt x="92" y="124"/>
                  <a:pt x="93" y="124"/>
                  <a:pt x="93" y="124"/>
                </a:cubicBezTo>
                <a:cubicBezTo>
                  <a:pt x="95" y="123"/>
                  <a:pt x="95" y="121"/>
                  <a:pt x="95" y="120"/>
                </a:cubicBezTo>
                <a:cubicBezTo>
                  <a:pt x="94" y="118"/>
                  <a:pt x="93" y="117"/>
                  <a:pt x="91" y="118"/>
                </a:cubicBezTo>
                <a:close/>
                <a:moveTo>
                  <a:pt x="100" y="113"/>
                </a:moveTo>
                <a:cubicBezTo>
                  <a:pt x="98" y="114"/>
                  <a:pt x="98" y="116"/>
                  <a:pt x="99" y="118"/>
                </a:cubicBezTo>
                <a:cubicBezTo>
                  <a:pt x="100" y="118"/>
                  <a:pt x="100" y="119"/>
                  <a:pt x="101" y="119"/>
                </a:cubicBezTo>
                <a:cubicBezTo>
                  <a:pt x="102" y="119"/>
                  <a:pt x="103" y="119"/>
                  <a:pt x="103" y="118"/>
                </a:cubicBezTo>
                <a:cubicBezTo>
                  <a:pt x="104" y="117"/>
                  <a:pt x="105" y="116"/>
                  <a:pt x="104" y="114"/>
                </a:cubicBezTo>
                <a:cubicBezTo>
                  <a:pt x="103" y="113"/>
                  <a:pt x="101" y="113"/>
                  <a:pt x="100" y="113"/>
                </a:cubicBezTo>
                <a:close/>
                <a:moveTo>
                  <a:pt x="62" y="118"/>
                </a:moveTo>
                <a:cubicBezTo>
                  <a:pt x="61" y="118"/>
                  <a:pt x="59" y="118"/>
                  <a:pt x="58" y="120"/>
                </a:cubicBezTo>
                <a:cubicBezTo>
                  <a:pt x="58" y="121"/>
                  <a:pt x="58" y="123"/>
                  <a:pt x="60" y="124"/>
                </a:cubicBezTo>
                <a:cubicBezTo>
                  <a:pt x="60" y="124"/>
                  <a:pt x="61" y="124"/>
                  <a:pt x="61" y="124"/>
                </a:cubicBezTo>
                <a:cubicBezTo>
                  <a:pt x="62" y="124"/>
                  <a:pt x="63" y="123"/>
                  <a:pt x="64" y="122"/>
                </a:cubicBezTo>
                <a:cubicBezTo>
                  <a:pt x="64" y="120"/>
                  <a:pt x="64" y="119"/>
                  <a:pt x="62" y="118"/>
                </a:cubicBezTo>
                <a:close/>
                <a:moveTo>
                  <a:pt x="81" y="120"/>
                </a:moveTo>
                <a:cubicBezTo>
                  <a:pt x="80" y="121"/>
                  <a:pt x="79" y="122"/>
                  <a:pt x="79" y="124"/>
                </a:cubicBezTo>
                <a:cubicBezTo>
                  <a:pt x="79" y="125"/>
                  <a:pt x="80" y="126"/>
                  <a:pt x="82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4" y="126"/>
                  <a:pt x="85" y="125"/>
                  <a:pt x="85" y="123"/>
                </a:cubicBezTo>
                <a:cubicBezTo>
                  <a:pt x="85" y="121"/>
                  <a:pt x="83" y="120"/>
                  <a:pt x="81" y="120"/>
                </a:cubicBezTo>
                <a:close/>
                <a:moveTo>
                  <a:pt x="7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0" y="120"/>
                  <a:pt x="69" y="121"/>
                  <a:pt x="68" y="123"/>
                </a:cubicBezTo>
                <a:cubicBezTo>
                  <a:pt x="68" y="125"/>
                  <a:pt x="69" y="126"/>
                  <a:pt x="71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3" y="126"/>
                  <a:pt x="74" y="125"/>
                  <a:pt x="74" y="124"/>
                </a:cubicBezTo>
                <a:cubicBezTo>
                  <a:pt x="74" y="122"/>
                  <a:pt x="73" y="121"/>
                  <a:pt x="72" y="120"/>
                </a:cubicBezTo>
                <a:close/>
                <a:moveTo>
                  <a:pt x="116" y="70"/>
                </a:moveTo>
                <a:cubicBezTo>
                  <a:pt x="116" y="70"/>
                  <a:pt x="116" y="70"/>
                  <a:pt x="116" y="70"/>
                </a:cubicBezTo>
                <a:cubicBezTo>
                  <a:pt x="116" y="71"/>
                  <a:pt x="118" y="72"/>
                  <a:pt x="119" y="72"/>
                </a:cubicBezTo>
                <a:cubicBezTo>
                  <a:pt x="119" y="72"/>
                  <a:pt x="119" y="72"/>
                  <a:pt x="120" y="72"/>
                </a:cubicBezTo>
                <a:cubicBezTo>
                  <a:pt x="121" y="72"/>
                  <a:pt x="122" y="70"/>
                  <a:pt x="122" y="69"/>
                </a:cubicBezTo>
                <a:cubicBezTo>
                  <a:pt x="121" y="67"/>
                  <a:pt x="120" y="66"/>
                  <a:pt x="118" y="67"/>
                </a:cubicBezTo>
                <a:cubicBezTo>
                  <a:pt x="117" y="67"/>
                  <a:pt x="116" y="69"/>
                  <a:pt x="116" y="70"/>
                </a:cubicBezTo>
                <a:close/>
                <a:moveTo>
                  <a:pt x="120" y="77"/>
                </a:moveTo>
                <a:cubicBezTo>
                  <a:pt x="119" y="77"/>
                  <a:pt x="117" y="78"/>
                  <a:pt x="117" y="80"/>
                </a:cubicBezTo>
                <a:cubicBezTo>
                  <a:pt x="117" y="82"/>
                  <a:pt x="119" y="83"/>
                  <a:pt x="120" y="83"/>
                </a:cubicBezTo>
                <a:cubicBezTo>
                  <a:pt x="122" y="83"/>
                  <a:pt x="123" y="82"/>
                  <a:pt x="123" y="80"/>
                </a:cubicBezTo>
                <a:cubicBezTo>
                  <a:pt x="123" y="78"/>
                  <a:pt x="122" y="77"/>
                  <a:pt x="120" y="77"/>
                </a:cubicBezTo>
                <a:close/>
                <a:moveTo>
                  <a:pt x="120" y="87"/>
                </a:moveTo>
                <a:cubicBezTo>
                  <a:pt x="118" y="87"/>
                  <a:pt x="116" y="88"/>
                  <a:pt x="116" y="90"/>
                </a:cubicBezTo>
                <a:cubicBezTo>
                  <a:pt x="116" y="91"/>
                  <a:pt x="117" y="93"/>
                  <a:pt x="118" y="93"/>
                </a:cubicBezTo>
                <a:cubicBezTo>
                  <a:pt x="118" y="93"/>
                  <a:pt x="119" y="93"/>
                  <a:pt x="119" y="93"/>
                </a:cubicBezTo>
                <a:cubicBezTo>
                  <a:pt x="120" y="93"/>
                  <a:pt x="122" y="92"/>
                  <a:pt x="122" y="91"/>
                </a:cubicBezTo>
                <a:cubicBezTo>
                  <a:pt x="122" y="89"/>
                  <a:pt x="121" y="88"/>
                  <a:pt x="120" y="87"/>
                </a:cubicBezTo>
                <a:close/>
                <a:moveTo>
                  <a:pt x="115" y="63"/>
                </a:moveTo>
                <a:cubicBezTo>
                  <a:pt x="116" y="63"/>
                  <a:pt x="116" y="62"/>
                  <a:pt x="117" y="62"/>
                </a:cubicBezTo>
                <a:cubicBezTo>
                  <a:pt x="118" y="61"/>
                  <a:pt x="119" y="60"/>
                  <a:pt x="118" y="58"/>
                </a:cubicBezTo>
                <a:cubicBezTo>
                  <a:pt x="117" y="57"/>
                  <a:pt x="115" y="56"/>
                  <a:pt x="114" y="57"/>
                </a:cubicBezTo>
                <a:cubicBezTo>
                  <a:pt x="112" y="58"/>
                  <a:pt x="112" y="60"/>
                  <a:pt x="113" y="61"/>
                </a:cubicBezTo>
                <a:cubicBezTo>
                  <a:pt x="113" y="62"/>
                  <a:pt x="114" y="63"/>
                  <a:pt x="115" y="63"/>
                </a:cubicBezTo>
                <a:close/>
                <a:moveTo>
                  <a:pt x="107" y="107"/>
                </a:moveTo>
                <a:cubicBezTo>
                  <a:pt x="106" y="108"/>
                  <a:pt x="106" y="110"/>
                  <a:pt x="107" y="111"/>
                </a:cubicBezTo>
                <a:cubicBezTo>
                  <a:pt x="108" y="112"/>
                  <a:pt x="109" y="112"/>
                  <a:pt x="109" y="112"/>
                </a:cubicBezTo>
                <a:cubicBezTo>
                  <a:pt x="110" y="112"/>
                  <a:pt x="111" y="112"/>
                  <a:pt x="112" y="111"/>
                </a:cubicBezTo>
                <a:cubicBezTo>
                  <a:pt x="113" y="110"/>
                  <a:pt x="112" y="108"/>
                  <a:pt x="111" y="107"/>
                </a:cubicBezTo>
                <a:cubicBezTo>
                  <a:pt x="110" y="106"/>
                  <a:pt x="108" y="106"/>
                  <a:pt x="107" y="107"/>
                </a:cubicBezTo>
                <a:close/>
                <a:moveTo>
                  <a:pt x="117" y="98"/>
                </a:moveTo>
                <a:cubicBezTo>
                  <a:pt x="115" y="97"/>
                  <a:pt x="113" y="97"/>
                  <a:pt x="113" y="99"/>
                </a:cubicBezTo>
                <a:cubicBezTo>
                  <a:pt x="112" y="100"/>
                  <a:pt x="112" y="102"/>
                  <a:pt x="114" y="103"/>
                </a:cubicBezTo>
                <a:cubicBezTo>
                  <a:pt x="114" y="103"/>
                  <a:pt x="115" y="103"/>
                  <a:pt x="115" y="103"/>
                </a:cubicBezTo>
                <a:cubicBezTo>
                  <a:pt x="116" y="103"/>
                  <a:pt x="117" y="103"/>
                  <a:pt x="118" y="102"/>
                </a:cubicBezTo>
                <a:cubicBezTo>
                  <a:pt x="119" y="100"/>
                  <a:pt x="118" y="98"/>
                  <a:pt x="117" y="98"/>
                </a:cubicBezTo>
                <a:close/>
                <a:moveTo>
                  <a:pt x="44" y="54"/>
                </a:moveTo>
                <a:cubicBezTo>
                  <a:pt x="45" y="54"/>
                  <a:pt x="45" y="54"/>
                  <a:pt x="46" y="53"/>
                </a:cubicBezTo>
                <a:cubicBezTo>
                  <a:pt x="47" y="52"/>
                  <a:pt x="47" y="50"/>
                  <a:pt x="46" y="49"/>
                </a:cubicBezTo>
                <a:cubicBezTo>
                  <a:pt x="44" y="48"/>
                  <a:pt x="43" y="48"/>
                  <a:pt x="41" y="49"/>
                </a:cubicBezTo>
                <a:cubicBezTo>
                  <a:pt x="40" y="50"/>
                  <a:pt x="41" y="52"/>
                  <a:pt x="42" y="53"/>
                </a:cubicBezTo>
                <a:cubicBezTo>
                  <a:pt x="42" y="54"/>
                  <a:pt x="43" y="54"/>
                  <a:pt x="44" y="54"/>
                </a:cubicBezTo>
                <a:close/>
                <a:moveTo>
                  <a:pt x="36" y="98"/>
                </a:moveTo>
                <a:cubicBezTo>
                  <a:pt x="35" y="99"/>
                  <a:pt x="34" y="100"/>
                  <a:pt x="35" y="102"/>
                </a:cubicBezTo>
                <a:cubicBezTo>
                  <a:pt x="36" y="103"/>
                  <a:pt x="37" y="103"/>
                  <a:pt x="38" y="103"/>
                </a:cubicBezTo>
                <a:cubicBezTo>
                  <a:pt x="38" y="103"/>
                  <a:pt x="39" y="103"/>
                  <a:pt x="39" y="103"/>
                </a:cubicBezTo>
                <a:cubicBezTo>
                  <a:pt x="41" y="102"/>
                  <a:pt x="41" y="100"/>
                  <a:pt x="40" y="99"/>
                </a:cubicBezTo>
                <a:cubicBezTo>
                  <a:pt x="40" y="98"/>
                  <a:pt x="38" y="97"/>
                  <a:pt x="36" y="98"/>
                </a:cubicBezTo>
                <a:close/>
                <a:moveTo>
                  <a:pt x="37" y="90"/>
                </a:moveTo>
                <a:cubicBezTo>
                  <a:pt x="36" y="88"/>
                  <a:pt x="35" y="87"/>
                  <a:pt x="33" y="88"/>
                </a:cubicBezTo>
                <a:cubicBezTo>
                  <a:pt x="32" y="88"/>
                  <a:pt x="31" y="90"/>
                  <a:pt x="31" y="91"/>
                </a:cubicBezTo>
                <a:cubicBezTo>
                  <a:pt x="31" y="93"/>
                  <a:pt x="33" y="93"/>
                  <a:pt x="34" y="93"/>
                </a:cubicBezTo>
                <a:cubicBezTo>
                  <a:pt x="34" y="93"/>
                  <a:pt x="34" y="93"/>
                  <a:pt x="35" y="93"/>
                </a:cubicBezTo>
                <a:cubicBezTo>
                  <a:pt x="36" y="93"/>
                  <a:pt x="37" y="91"/>
                  <a:pt x="37" y="90"/>
                </a:cubicBezTo>
                <a:close/>
                <a:moveTo>
                  <a:pt x="33" y="72"/>
                </a:moveTo>
                <a:cubicBezTo>
                  <a:pt x="33" y="72"/>
                  <a:pt x="34" y="72"/>
                  <a:pt x="34" y="72"/>
                </a:cubicBezTo>
                <a:cubicBezTo>
                  <a:pt x="35" y="72"/>
                  <a:pt x="37" y="72"/>
                  <a:pt x="37" y="70"/>
                </a:cubicBezTo>
                <a:cubicBezTo>
                  <a:pt x="37" y="69"/>
                  <a:pt x="36" y="67"/>
                  <a:pt x="35" y="67"/>
                </a:cubicBezTo>
                <a:cubicBezTo>
                  <a:pt x="33" y="66"/>
                  <a:pt x="31" y="67"/>
                  <a:pt x="31" y="69"/>
                </a:cubicBezTo>
                <a:cubicBezTo>
                  <a:pt x="31" y="70"/>
                  <a:pt x="32" y="72"/>
                  <a:pt x="33" y="72"/>
                </a:cubicBezTo>
                <a:close/>
                <a:moveTo>
                  <a:pt x="33" y="83"/>
                </a:moveTo>
                <a:cubicBezTo>
                  <a:pt x="34" y="83"/>
                  <a:pt x="36" y="82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78"/>
                  <a:pt x="34" y="77"/>
                  <a:pt x="33" y="77"/>
                </a:cubicBezTo>
                <a:cubicBezTo>
                  <a:pt x="31" y="77"/>
                  <a:pt x="30" y="78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2"/>
                  <a:pt x="31" y="83"/>
                  <a:pt x="33" y="83"/>
                </a:cubicBezTo>
                <a:close/>
                <a:moveTo>
                  <a:pt x="36" y="62"/>
                </a:moveTo>
                <a:cubicBezTo>
                  <a:pt x="37" y="62"/>
                  <a:pt x="37" y="63"/>
                  <a:pt x="38" y="63"/>
                </a:cubicBezTo>
                <a:cubicBezTo>
                  <a:pt x="39" y="63"/>
                  <a:pt x="40" y="62"/>
                  <a:pt x="40" y="61"/>
                </a:cubicBezTo>
                <a:cubicBezTo>
                  <a:pt x="41" y="60"/>
                  <a:pt x="41" y="58"/>
                  <a:pt x="39" y="57"/>
                </a:cubicBezTo>
                <a:cubicBezTo>
                  <a:pt x="38" y="56"/>
                  <a:pt x="36" y="57"/>
                  <a:pt x="35" y="58"/>
                </a:cubicBezTo>
                <a:cubicBezTo>
                  <a:pt x="34" y="60"/>
                  <a:pt x="35" y="61"/>
                  <a:pt x="36" y="62"/>
                </a:cubicBezTo>
                <a:close/>
                <a:moveTo>
                  <a:pt x="42" y="107"/>
                </a:moveTo>
                <a:cubicBezTo>
                  <a:pt x="41" y="108"/>
                  <a:pt x="40" y="110"/>
                  <a:pt x="42" y="111"/>
                </a:cubicBezTo>
                <a:cubicBezTo>
                  <a:pt x="42" y="112"/>
                  <a:pt x="43" y="112"/>
                  <a:pt x="44" y="112"/>
                </a:cubicBezTo>
                <a:cubicBezTo>
                  <a:pt x="45" y="112"/>
                  <a:pt x="45" y="112"/>
                  <a:pt x="46" y="111"/>
                </a:cubicBezTo>
                <a:cubicBezTo>
                  <a:pt x="47" y="110"/>
                  <a:pt x="47" y="108"/>
                  <a:pt x="46" y="107"/>
                </a:cubicBezTo>
                <a:cubicBezTo>
                  <a:pt x="45" y="106"/>
                  <a:pt x="43" y="106"/>
                  <a:pt x="42" y="107"/>
                </a:cubicBezTo>
                <a:close/>
                <a:moveTo>
                  <a:pt x="71" y="39"/>
                </a:moveTo>
                <a:cubicBezTo>
                  <a:pt x="71" y="39"/>
                  <a:pt x="71" y="39"/>
                  <a:pt x="72" y="39"/>
                </a:cubicBezTo>
                <a:cubicBezTo>
                  <a:pt x="73" y="39"/>
                  <a:pt x="74" y="38"/>
                  <a:pt x="74" y="36"/>
                </a:cubicBezTo>
                <a:cubicBezTo>
                  <a:pt x="74" y="34"/>
                  <a:pt x="72" y="33"/>
                  <a:pt x="71" y="34"/>
                </a:cubicBezTo>
                <a:cubicBezTo>
                  <a:pt x="69" y="34"/>
                  <a:pt x="68" y="35"/>
                  <a:pt x="68" y="37"/>
                </a:cubicBezTo>
                <a:cubicBezTo>
                  <a:pt x="68" y="38"/>
                  <a:pt x="70" y="39"/>
                  <a:pt x="71" y="39"/>
                </a:cubicBezTo>
                <a:close/>
                <a:moveTo>
                  <a:pt x="81" y="39"/>
                </a:moveTo>
                <a:cubicBezTo>
                  <a:pt x="81" y="39"/>
                  <a:pt x="82" y="39"/>
                  <a:pt x="82" y="39"/>
                </a:cubicBezTo>
                <a:cubicBezTo>
                  <a:pt x="83" y="39"/>
                  <a:pt x="84" y="38"/>
                  <a:pt x="85" y="37"/>
                </a:cubicBezTo>
                <a:cubicBezTo>
                  <a:pt x="85" y="35"/>
                  <a:pt x="84" y="34"/>
                  <a:pt x="82" y="34"/>
                </a:cubicBezTo>
                <a:cubicBezTo>
                  <a:pt x="80" y="33"/>
                  <a:pt x="79" y="35"/>
                  <a:pt x="79" y="36"/>
                </a:cubicBezTo>
                <a:cubicBezTo>
                  <a:pt x="79" y="38"/>
                  <a:pt x="80" y="39"/>
                  <a:pt x="81" y="39"/>
                </a:cubicBezTo>
                <a:close/>
                <a:moveTo>
                  <a:pt x="91" y="42"/>
                </a:moveTo>
                <a:cubicBezTo>
                  <a:pt x="91" y="42"/>
                  <a:pt x="92" y="42"/>
                  <a:pt x="92" y="42"/>
                </a:cubicBezTo>
                <a:cubicBezTo>
                  <a:pt x="93" y="42"/>
                  <a:pt x="94" y="41"/>
                  <a:pt x="95" y="40"/>
                </a:cubicBezTo>
                <a:cubicBezTo>
                  <a:pt x="95" y="38"/>
                  <a:pt x="95" y="37"/>
                  <a:pt x="93" y="36"/>
                </a:cubicBezTo>
                <a:cubicBezTo>
                  <a:pt x="91" y="36"/>
                  <a:pt x="90" y="36"/>
                  <a:pt x="89" y="38"/>
                </a:cubicBezTo>
                <a:cubicBezTo>
                  <a:pt x="89" y="39"/>
                  <a:pt x="89" y="41"/>
                  <a:pt x="91" y="42"/>
                </a:cubicBezTo>
                <a:close/>
                <a:moveTo>
                  <a:pt x="61" y="42"/>
                </a:moveTo>
                <a:cubicBezTo>
                  <a:pt x="61" y="42"/>
                  <a:pt x="62" y="42"/>
                  <a:pt x="62" y="42"/>
                </a:cubicBezTo>
                <a:cubicBezTo>
                  <a:pt x="63" y="41"/>
                  <a:pt x="64" y="39"/>
                  <a:pt x="64" y="38"/>
                </a:cubicBezTo>
                <a:cubicBezTo>
                  <a:pt x="63" y="36"/>
                  <a:pt x="61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58" y="37"/>
                  <a:pt x="58" y="39"/>
                  <a:pt x="58" y="40"/>
                </a:cubicBezTo>
                <a:cubicBezTo>
                  <a:pt x="59" y="41"/>
                  <a:pt x="60" y="42"/>
                  <a:pt x="61" y="42"/>
                </a:cubicBezTo>
                <a:close/>
                <a:moveTo>
                  <a:pt x="53" y="114"/>
                </a:moveTo>
                <a:cubicBezTo>
                  <a:pt x="52" y="113"/>
                  <a:pt x="50" y="113"/>
                  <a:pt x="49" y="114"/>
                </a:cubicBezTo>
                <a:cubicBezTo>
                  <a:pt x="48" y="116"/>
                  <a:pt x="49" y="118"/>
                  <a:pt x="50" y="118"/>
                </a:cubicBezTo>
                <a:cubicBezTo>
                  <a:pt x="51" y="119"/>
                  <a:pt x="51" y="119"/>
                  <a:pt x="52" y="119"/>
                </a:cubicBezTo>
                <a:cubicBezTo>
                  <a:pt x="53" y="119"/>
                  <a:pt x="54" y="119"/>
                  <a:pt x="54" y="118"/>
                </a:cubicBezTo>
                <a:cubicBezTo>
                  <a:pt x="55" y="116"/>
                  <a:pt x="55" y="115"/>
                  <a:pt x="53" y="114"/>
                </a:cubicBezTo>
                <a:close/>
                <a:moveTo>
                  <a:pt x="52" y="47"/>
                </a:moveTo>
                <a:cubicBezTo>
                  <a:pt x="52" y="47"/>
                  <a:pt x="53" y="47"/>
                  <a:pt x="53" y="46"/>
                </a:cubicBezTo>
                <a:cubicBezTo>
                  <a:pt x="55" y="45"/>
                  <a:pt x="55" y="44"/>
                  <a:pt x="54" y="42"/>
                </a:cubicBezTo>
                <a:cubicBezTo>
                  <a:pt x="53" y="41"/>
                  <a:pt x="51" y="41"/>
                  <a:pt x="50" y="41"/>
                </a:cubicBezTo>
                <a:cubicBezTo>
                  <a:pt x="49" y="42"/>
                  <a:pt x="48" y="44"/>
                  <a:pt x="49" y="46"/>
                </a:cubicBezTo>
                <a:cubicBezTo>
                  <a:pt x="50" y="46"/>
                  <a:pt x="51" y="47"/>
                  <a:pt x="52" y="47"/>
                </a:cubicBezTo>
                <a:close/>
              </a:path>
            </a:pathLst>
          </a:custGeom>
          <a:solidFill>
            <a:srgbClr val="1143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0" name="Овал 169"/>
          <p:cNvSpPr/>
          <p:nvPr/>
        </p:nvSpPr>
        <p:spPr>
          <a:xfrm>
            <a:off x="1360660" y="2326153"/>
            <a:ext cx="232843" cy="2328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TextBox 170"/>
          <p:cNvSpPr txBox="1"/>
          <p:nvPr/>
        </p:nvSpPr>
        <p:spPr>
          <a:xfrm>
            <a:off x="1271156" y="2300700"/>
            <a:ext cx="392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ЭП</a:t>
            </a:r>
            <a:endParaRPr lang="ru-RU" sz="11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2" name="Овал 171"/>
          <p:cNvSpPr/>
          <p:nvPr/>
        </p:nvSpPr>
        <p:spPr>
          <a:xfrm>
            <a:off x="1352799" y="2319843"/>
            <a:ext cx="238609" cy="238609"/>
          </a:xfrm>
          <a:prstGeom prst="ellipse">
            <a:avLst/>
          </a:prstGeom>
          <a:noFill/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9" name="Рисунок 17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75" y="4693560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0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1694781" y="4479663"/>
            <a:ext cx="266855" cy="37146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81" name="Freeform 788">
            <a:extLst>
              <a:ext uri="{FF2B5EF4-FFF2-40B4-BE49-F238E27FC236}">
                <a16:creationId xmlns="" xmlns:a16="http://schemas.microsoft.com/office/drawing/2014/main" id="{2462C664-F693-49E4-9020-6F7F142A2BF3}"/>
              </a:ext>
            </a:extLst>
          </p:cNvPr>
          <p:cNvSpPr>
            <a:spLocks noEditPoints="1"/>
          </p:cNvSpPr>
          <p:nvPr/>
        </p:nvSpPr>
        <p:spPr bwMode="auto">
          <a:xfrm>
            <a:off x="1286945" y="4529514"/>
            <a:ext cx="365598" cy="385601"/>
          </a:xfrm>
          <a:custGeom>
            <a:avLst/>
            <a:gdLst>
              <a:gd name="T0" fmla="*/ 443774 w 153"/>
              <a:gd name="T1" fmla="*/ 137716 h 160"/>
              <a:gd name="T2" fmla="*/ 327710 w 153"/>
              <a:gd name="T3" fmla="*/ 55086 h 160"/>
              <a:gd name="T4" fmla="*/ 187751 w 153"/>
              <a:gd name="T5" fmla="*/ 58529 h 160"/>
              <a:gd name="T6" fmla="*/ 75100 w 153"/>
              <a:gd name="T7" fmla="*/ 144602 h 160"/>
              <a:gd name="T8" fmla="*/ 34136 w 153"/>
              <a:gd name="T9" fmla="*/ 278874 h 160"/>
              <a:gd name="T10" fmla="*/ 78514 w 153"/>
              <a:gd name="T11" fmla="*/ 413147 h 160"/>
              <a:gd name="T12" fmla="*/ 194578 w 153"/>
              <a:gd name="T13" fmla="*/ 495777 h 160"/>
              <a:gd name="T14" fmla="*/ 334537 w 153"/>
              <a:gd name="T15" fmla="*/ 492334 h 160"/>
              <a:gd name="T16" fmla="*/ 447188 w 153"/>
              <a:gd name="T17" fmla="*/ 406261 h 160"/>
              <a:gd name="T18" fmla="*/ 488152 w 153"/>
              <a:gd name="T19" fmla="*/ 271989 h 160"/>
              <a:gd name="T20" fmla="*/ 498392 w 153"/>
              <a:gd name="T21" fmla="*/ 358061 h 160"/>
              <a:gd name="T22" fmla="*/ 337951 w 153"/>
              <a:gd name="T23" fmla="*/ 471676 h 160"/>
              <a:gd name="T24" fmla="*/ 208232 w 153"/>
              <a:gd name="T25" fmla="*/ 478562 h 160"/>
              <a:gd name="T26" fmla="*/ 98996 w 153"/>
              <a:gd name="T27" fmla="*/ 409704 h 160"/>
              <a:gd name="T28" fmla="*/ 51205 w 153"/>
              <a:gd name="T29" fmla="*/ 289203 h 160"/>
              <a:gd name="T30" fmla="*/ 85341 w 153"/>
              <a:gd name="T31" fmla="*/ 161816 h 160"/>
              <a:gd name="T32" fmla="*/ 187751 w 153"/>
              <a:gd name="T33" fmla="*/ 79187 h 160"/>
              <a:gd name="T34" fmla="*/ 314056 w 153"/>
              <a:gd name="T35" fmla="*/ 72301 h 160"/>
              <a:gd name="T36" fmla="*/ 436947 w 153"/>
              <a:gd name="T37" fmla="*/ 161816 h 160"/>
              <a:gd name="T38" fmla="*/ 471083 w 153"/>
              <a:gd name="T39" fmla="*/ 289203 h 160"/>
              <a:gd name="T40" fmla="*/ 296987 w 153"/>
              <a:gd name="T41" fmla="*/ 223788 h 160"/>
              <a:gd name="T42" fmla="*/ 259437 w 153"/>
              <a:gd name="T43" fmla="*/ 175588 h 160"/>
              <a:gd name="T44" fmla="*/ 245783 w 153"/>
              <a:gd name="T45" fmla="*/ 285760 h 160"/>
              <a:gd name="T46" fmla="*/ 215060 w 153"/>
              <a:gd name="T47" fmla="*/ 337404 h 160"/>
              <a:gd name="T48" fmla="*/ 269678 w 153"/>
              <a:gd name="T49" fmla="*/ 364947 h 160"/>
              <a:gd name="T50" fmla="*/ 341365 w 153"/>
              <a:gd name="T51" fmla="*/ 158373 h 160"/>
              <a:gd name="T52" fmla="*/ 341365 w 153"/>
              <a:gd name="T53" fmla="*/ 158373 h 160"/>
              <a:gd name="T54" fmla="*/ 365260 w 153"/>
              <a:gd name="T55" fmla="*/ 182473 h 160"/>
              <a:gd name="T56" fmla="*/ 317469 w 153"/>
              <a:gd name="T57" fmla="*/ 426919 h 160"/>
              <a:gd name="T58" fmla="*/ 344778 w 153"/>
              <a:gd name="T59" fmla="*/ 409704 h 160"/>
              <a:gd name="T60" fmla="*/ 197992 w 153"/>
              <a:gd name="T61" fmla="*/ 413147 h 160"/>
              <a:gd name="T62" fmla="*/ 276505 w 153"/>
              <a:gd name="T63" fmla="*/ 413147 h 160"/>
              <a:gd name="T64" fmla="*/ 276505 w 153"/>
              <a:gd name="T65" fmla="*/ 413147 h 160"/>
              <a:gd name="T66" fmla="*/ 242369 w 153"/>
              <a:gd name="T67" fmla="*/ 433805 h 160"/>
              <a:gd name="T68" fmla="*/ 406224 w 153"/>
              <a:gd name="T69" fmla="*/ 247888 h 160"/>
              <a:gd name="T70" fmla="*/ 409638 w 153"/>
              <a:gd name="T71" fmla="*/ 265103 h 160"/>
              <a:gd name="T72" fmla="*/ 409638 w 153"/>
              <a:gd name="T73" fmla="*/ 299532 h 160"/>
              <a:gd name="T74" fmla="*/ 409638 w 153"/>
              <a:gd name="T75" fmla="*/ 299532 h 160"/>
              <a:gd name="T76" fmla="*/ 385742 w 153"/>
              <a:gd name="T77" fmla="*/ 210017 h 160"/>
              <a:gd name="T78" fmla="*/ 382328 w 153"/>
              <a:gd name="T79" fmla="*/ 382161 h 160"/>
              <a:gd name="T80" fmla="*/ 389156 w 153"/>
              <a:gd name="T81" fmla="*/ 354618 h 160"/>
              <a:gd name="T82" fmla="*/ 157028 w 153"/>
              <a:gd name="T83" fmla="*/ 182473 h 160"/>
              <a:gd name="T84" fmla="*/ 122891 w 153"/>
              <a:gd name="T85" fmla="*/ 337404 h 160"/>
              <a:gd name="T86" fmla="*/ 122891 w 153"/>
              <a:gd name="T87" fmla="*/ 337404 h 160"/>
              <a:gd name="T88" fmla="*/ 119478 w 153"/>
              <a:gd name="T89" fmla="*/ 320189 h 160"/>
              <a:gd name="T90" fmla="*/ 119478 w 153"/>
              <a:gd name="T91" fmla="*/ 230674 h 160"/>
              <a:gd name="T92" fmla="*/ 122891 w 153"/>
              <a:gd name="T93" fmla="*/ 275432 h 160"/>
              <a:gd name="T94" fmla="*/ 102409 w 153"/>
              <a:gd name="T95" fmla="*/ 275432 h 160"/>
              <a:gd name="T96" fmla="*/ 133132 w 153"/>
              <a:gd name="T97" fmla="*/ 196245 h 160"/>
              <a:gd name="T98" fmla="*/ 150200 w 153"/>
              <a:gd name="T99" fmla="*/ 385604 h 160"/>
              <a:gd name="T100" fmla="*/ 245783 w 153"/>
              <a:gd name="T101" fmla="*/ 134273 h 160"/>
              <a:gd name="T102" fmla="*/ 276505 w 153"/>
              <a:gd name="T103" fmla="*/ 134273 h 160"/>
              <a:gd name="T104" fmla="*/ 276505 w 153"/>
              <a:gd name="T105" fmla="*/ 134273 h 160"/>
              <a:gd name="T106" fmla="*/ 303815 w 153"/>
              <a:gd name="T107" fmla="*/ 130830 h 160"/>
              <a:gd name="T108" fmla="*/ 204819 w 153"/>
              <a:gd name="T109" fmla="*/ 123944 h 160"/>
              <a:gd name="T110" fmla="*/ 167269 w 153"/>
              <a:gd name="T111" fmla="*/ 392490 h 160"/>
              <a:gd name="T112" fmla="*/ 177510 w 153"/>
              <a:gd name="T113" fmla="*/ 161816 h 160"/>
              <a:gd name="T114" fmla="*/ 177510 w 153"/>
              <a:gd name="T115" fmla="*/ 161816 h 1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53" h="160">
                <a:moveTo>
                  <a:pt x="152" y="61"/>
                </a:moveTo>
                <a:cubicBezTo>
                  <a:pt x="153" y="59"/>
                  <a:pt x="153" y="57"/>
                  <a:pt x="153" y="55"/>
                </a:cubicBezTo>
                <a:cubicBezTo>
                  <a:pt x="152" y="53"/>
                  <a:pt x="150" y="52"/>
                  <a:pt x="149" y="51"/>
                </a:cubicBezTo>
                <a:cubicBezTo>
                  <a:pt x="131" y="42"/>
                  <a:pt x="131" y="42"/>
                  <a:pt x="131" y="42"/>
                </a:cubicBezTo>
                <a:cubicBezTo>
                  <a:pt x="130" y="41"/>
                  <a:pt x="130" y="41"/>
                  <a:pt x="130" y="40"/>
                </a:cubicBezTo>
                <a:cubicBezTo>
                  <a:pt x="127" y="20"/>
                  <a:pt x="127" y="20"/>
                  <a:pt x="127" y="20"/>
                </a:cubicBezTo>
                <a:cubicBezTo>
                  <a:pt x="126" y="17"/>
                  <a:pt x="123" y="14"/>
                  <a:pt x="119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98" y="17"/>
                  <a:pt x="98" y="17"/>
                  <a:pt x="98" y="17"/>
                </a:cubicBezTo>
                <a:cubicBezTo>
                  <a:pt x="97" y="17"/>
                  <a:pt x="97" y="17"/>
                  <a:pt x="96" y="16"/>
                </a:cubicBezTo>
                <a:cubicBezTo>
                  <a:pt x="82" y="2"/>
                  <a:pt x="82" y="2"/>
                  <a:pt x="82" y="2"/>
                </a:cubicBezTo>
                <a:cubicBezTo>
                  <a:pt x="81" y="1"/>
                  <a:pt x="79" y="0"/>
                  <a:pt x="76" y="0"/>
                </a:cubicBezTo>
                <a:cubicBezTo>
                  <a:pt x="74" y="0"/>
                  <a:pt x="72" y="1"/>
                  <a:pt x="71" y="2"/>
                </a:cubicBezTo>
                <a:cubicBezTo>
                  <a:pt x="57" y="16"/>
                  <a:pt x="57" y="16"/>
                  <a:pt x="57" y="16"/>
                </a:cubicBezTo>
                <a:cubicBezTo>
                  <a:pt x="56" y="17"/>
                  <a:pt x="56" y="17"/>
                  <a:pt x="55" y="17"/>
                </a:cubicBezTo>
                <a:cubicBezTo>
                  <a:pt x="35" y="14"/>
                  <a:pt x="35" y="14"/>
                  <a:pt x="35" y="14"/>
                </a:cubicBezTo>
                <a:cubicBezTo>
                  <a:pt x="35" y="14"/>
                  <a:pt x="35" y="14"/>
                  <a:pt x="34" y="14"/>
                </a:cubicBezTo>
                <a:cubicBezTo>
                  <a:pt x="30" y="14"/>
                  <a:pt x="27" y="17"/>
                  <a:pt x="26" y="2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2" y="42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3"/>
                  <a:pt x="0" y="55"/>
                </a:cubicBezTo>
                <a:cubicBezTo>
                  <a:pt x="0" y="57"/>
                  <a:pt x="0" y="59"/>
                  <a:pt x="1" y="61"/>
                </a:cubicBezTo>
                <a:cubicBezTo>
                  <a:pt x="10" y="79"/>
                  <a:pt x="10" y="79"/>
                  <a:pt x="10" y="79"/>
                </a:cubicBezTo>
                <a:cubicBezTo>
                  <a:pt x="10" y="80"/>
                  <a:pt x="10" y="80"/>
                  <a:pt x="10" y="81"/>
                </a:cubicBezTo>
                <a:cubicBezTo>
                  <a:pt x="1" y="99"/>
                  <a:pt x="1" y="99"/>
                  <a:pt x="1" y="99"/>
                </a:cubicBezTo>
                <a:cubicBezTo>
                  <a:pt x="0" y="101"/>
                  <a:pt x="0" y="103"/>
                  <a:pt x="0" y="105"/>
                </a:cubicBezTo>
                <a:cubicBezTo>
                  <a:pt x="1" y="107"/>
                  <a:pt x="2" y="108"/>
                  <a:pt x="4" y="109"/>
                </a:cubicBezTo>
                <a:cubicBezTo>
                  <a:pt x="22" y="118"/>
                  <a:pt x="22" y="118"/>
                  <a:pt x="22" y="118"/>
                </a:cubicBezTo>
                <a:cubicBezTo>
                  <a:pt x="23" y="119"/>
                  <a:pt x="23" y="119"/>
                  <a:pt x="23" y="120"/>
                </a:cubicBezTo>
                <a:cubicBezTo>
                  <a:pt x="26" y="139"/>
                  <a:pt x="26" y="139"/>
                  <a:pt x="26" y="139"/>
                </a:cubicBezTo>
                <a:cubicBezTo>
                  <a:pt x="27" y="143"/>
                  <a:pt x="30" y="146"/>
                  <a:pt x="34" y="146"/>
                </a:cubicBezTo>
                <a:cubicBezTo>
                  <a:pt x="34" y="146"/>
                  <a:pt x="35" y="146"/>
                  <a:pt x="35" y="146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6" y="143"/>
                  <a:pt x="56" y="143"/>
                  <a:pt x="57" y="144"/>
                </a:cubicBezTo>
                <a:cubicBezTo>
                  <a:pt x="71" y="158"/>
                  <a:pt x="71" y="158"/>
                  <a:pt x="71" y="158"/>
                </a:cubicBezTo>
                <a:cubicBezTo>
                  <a:pt x="72" y="159"/>
                  <a:pt x="74" y="160"/>
                  <a:pt x="76" y="160"/>
                </a:cubicBezTo>
                <a:cubicBezTo>
                  <a:pt x="79" y="160"/>
                  <a:pt x="81" y="159"/>
                  <a:pt x="82" y="158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7" y="143"/>
                  <a:pt x="97" y="143"/>
                  <a:pt x="98" y="143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8" y="146"/>
                  <a:pt x="118" y="146"/>
                  <a:pt x="119" y="146"/>
                </a:cubicBezTo>
                <a:cubicBezTo>
                  <a:pt x="123" y="146"/>
                  <a:pt x="126" y="143"/>
                  <a:pt x="127" y="139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0" y="119"/>
                  <a:pt x="130" y="119"/>
                  <a:pt x="131" y="118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50" y="108"/>
                  <a:pt x="152" y="107"/>
                  <a:pt x="152" y="105"/>
                </a:cubicBezTo>
                <a:cubicBezTo>
                  <a:pt x="153" y="103"/>
                  <a:pt x="153" y="101"/>
                  <a:pt x="152" y="99"/>
                </a:cubicBezTo>
                <a:cubicBezTo>
                  <a:pt x="143" y="81"/>
                  <a:pt x="143" y="81"/>
                  <a:pt x="143" y="81"/>
                </a:cubicBezTo>
                <a:cubicBezTo>
                  <a:pt x="143" y="80"/>
                  <a:pt x="143" y="80"/>
                  <a:pt x="143" y="79"/>
                </a:cubicBezTo>
                <a:lnTo>
                  <a:pt x="152" y="61"/>
                </a:lnTo>
                <a:close/>
                <a:moveTo>
                  <a:pt x="138" y="84"/>
                </a:moveTo>
                <a:cubicBezTo>
                  <a:pt x="147" y="101"/>
                  <a:pt x="147" y="101"/>
                  <a:pt x="147" y="101"/>
                </a:cubicBezTo>
                <a:cubicBezTo>
                  <a:pt x="147" y="102"/>
                  <a:pt x="147" y="102"/>
                  <a:pt x="147" y="103"/>
                </a:cubicBezTo>
                <a:cubicBezTo>
                  <a:pt x="147" y="103"/>
                  <a:pt x="146" y="104"/>
                  <a:pt x="146" y="104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14"/>
                  <a:pt x="124" y="116"/>
                  <a:pt x="124" y="119"/>
                </a:cubicBezTo>
                <a:cubicBezTo>
                  <a:pt x="121" y="139"/>
                  <a:pt x="121" y="139"/>
                  <a:pt x="121" y="139"/>
                </a:cubicBezTo>
                <a:cubicBezTo>
                  <a:pt x="121" y="140"/>
                  <a:pt x="120" y="140"/>
                  <a:pt x="119" y="140"/>
                </a:cubicBezTo>
                <a:cubicBezTo>
                  <a:pt x="99" y="137"/>
                  <a:pt x="99" y="137"/>
                  <a:pt x="99" y="137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7"/>
                  <a:pt x="94" y="138"/>
                  <a:pt x="92" y="139"/>
                </a:cubicBezTo>
                <a:cubicBezTo>
                  <a:pt x="78" y="153"/>
                  <a:pt x="78" y="153"/>
                  <a:pt x="78" y="153"/>
                </a:cubicBezTo>
                <a:cubicBezTo>
                  <a:pt x="77" y="154"/>
                  <a:pt x="76" y="154"/>
                  <a:pt x="75" y="153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60" y="138"/>
                  <a:pt x="58" y="137"/>
                  <a:pt x="55" y="137"/>
                </a:cubicBezTo>
                <a:cubicBezTo>
                  <a:pt x="55" y="137"/>
                  <a:pt x="55" y="137"/>
                  <a:pt x="54" y="137"/>
                </a:cubicBezTo>
                <a:cubicBezTo>
                  <a:pt x="35" y="140"/>
                  <a:pt x="35" y="140"/>
                  <a:pt x="35" y="140"/>
                </a:cubicBezTo>
                <a:cubicBezTo>
                  <a:pt x="33" y="140"/>
                  <a:pt x="32" y="140"/>
                  <a:pt x="32" y="139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29" y="116"/>
                  <a:pt x="27" y="114"/>
                  <a:pt x="25" y="113"/>
                </a:cubicBezTo>
                <a:cubicBezTo>
                  <a:pt x="7" y="104"/>
                  <a:pt x="7" y="104"/>
                  <a:pt x="7" y="104"/>
                </a:cubicBezTo>
                <a:cubicBezTo>
                  <a:pt x="7" y="104"/>
                  <a:pt x="6" y="103"/>
                  <a:pt x="6" y="103"/>
                </a:cubicBezTo>
                <a:cubicBezTo>
                  <a:pt x="6" y="102"/>
                  <a:pt x="6" y="102"/>
                  <a:pt x="6" y="101"/>
                </a:cubicBezTo>
                <a:cubicBezTo>
                  <a:pt x="15" y="84"/>
                  <a:pt x="15" y="84"/>
                  <a:pt x="15" y="84"/>
                </a:cubicBezTo>
                <a:cubicBezTo>
                  <a:pt x="17" y="81"/>
                  <a:pt x="17" y="79"/>
                  <a:pt x="15" y="76"/>
                </a:cubicBezTo>
                <a:cubicBezTo>
                  <a:pt x="6" y="59"/>
                  <a:pt x="6" y="59"/>
                  <a:pt x="6" y="59"/>
                </a:cubicBezTo>
                <a:cubicBezTo>
                  <a:pt x="6" y="58"/>
                  <a:pt x="6" y="58"/>
                  <a:pt x="6" y="57"/>
                </a:cubicBezTo>
                <a:cubicBezTo>
                  <a:pt x="6" y="57"/>
                  <a:pt x="7" y="56"/>
                  <a:pt x="7" y="56"/>
                </a:cubicBezTo>
                <a:cubicBezTo>
                  <a:pt x="25" y="47"/>
                  <a:pt x="25" y="47"/>
                  <a:pt x="25" y="47"/>
                </a:cubicBezTo>
                <a:cubicBezTo>
                  <a:pt x="27" y="46"/>
                  <a:pt x="29" y="44"/>
                  <a:pt x="29" y="41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0"/>
                  <a:pt x="33" y="20"/>
                  <a:pt x="34" y="20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5" y="23"/>
                  <a:pt x="55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7" y="23"/>
                  <a:pt x="59" y="22"/>
                  <a:pt x="61" y="21"/>
                </a:cubicBezTo>
                <a:cubicBezTo>
                  <a:pt x="75" y="7"/>
                  <a:pt x="75" y="7"/>
                  <a:pt x="75" y="7"/>
                </a:cubicBezTo>
                <a:cubicBezTo>
                  <a:pt x="76" y="6"/>
                  <a:pt x="77" y="6"/>
                  <a:pt x="78" y="7"/>
                </a:cubicBezTo>
                <a:cubicBezTo>
                  <a:pt x="92" y="21"/>
                  <a:pt x="92" y="21"/>
                  <a:pt x="92" y="21"/>
                </a:cubicBezTo>
                <a:cubicBezTo>
                  <a:pt x="94" y="22"/>
                  <a:pt x="96" y="23"/>
                  <a:pt x="99" y="23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20" y="20"/>
                  <a:pt x="121" y="20"/>
                  <a:pt x="121" y="21"/>
                </a:cubicBezTo>
                <a:cubicBezTo>
                  <a:pt x="124" y="41"/>
                  <a:pt x="124" y="41"/>
                  <a:pt x="124" y="41"/>
                </a:cubicBezTo>
                <a:cubicBezTo>
                  <a:pt x="124" y="44"/>
                  <a:pt x="126" y="46"/>
                  <a:pt x="128" y="47"/>
                </a:cubicBezTo>
                <a:cubicBezTo>
                  <a:pt x="146" y="56"/>
                  <a:pt x="146" y="56"/>
                  <a:pt x="146" y="56"/>
                </a:cubicBezTo>
                <a:cubicBezTo>
                  <a:pt x="146" y="56"/>
                  <a:pt x="147" y="57"/>
                  <a:pt x="147" y="57"/>
                </a:cubicBezTo>
                <a:cubicBezTo>
                  <a:pt x="147" y="58"/>
                  <a:pt x="147" y="58"/>
                  <a:pt x="147" y="59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37" y="79"/>
                  <a:pt x="137" y="81"/>
                  <a:pt x="138" y="84"/>
                </a:cubicBezTo>
                <a:close/>
                <a:moveTo>
                  <a:pt x="81" y="77"/>
                </a:moveTo>
                <a:cubicBezTo>
                  <a:pt x="72" y="77"/>
                  <a:pt x="72" y="77"/>
                  <a:pt x="72" y="77"/>
                </a:cubicBezTo>
                <a:cubicBezTo>
                  <a:pt x="69" y="77"/>
                  <a:pt x="66" y="74"/>
                  <a:pt x="66" y="71"/>
                </a:cubicBezTo>
                <a:cubicBezTo>
                  <a:pt x="66" y="68"/>
                  <a:pt x="69" y="65"/>
                  <a:pt x="72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8" y="65"/>
                  <a:pt x="90" y="64"/>
                  <a:pt x="90" y="62"/>
                </a:cubicBezTo>
                <a:cubicBezTo>
                  <a:pt x="90" y="60"/>
                  <a:pt x="88" y="59"/>
                  <a:pt x="87" y="59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2"/>
                  <a:pt x="78" y="51"/>
                  <a:pt x="76" y="51"/>
                </a:cubicBezTo>
                <a:cubicBezTo>
                  <a:pt x="75" y="51"/>
                  <a:pt x="73" y="52"/>
                  <a:pt x="73" y="54"/>
                </a:cubicBezTo>
                <a:cubicBezTo>
                  <a:pt x="73" y="59"/>
                  <a:pt x="73" y="59"/>
                  <a:pt x="73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66" y="59"/>
                  <a:pt x="60" y="64"/>
                  <a:pt x="60" y="71"/>
                </a:cubicBezTo>
                <a:cubicBezTo>
                  <a:pt x="60" y="78"/>
                  <a:pt x="66" y="83"/>
                  <a:pt x="72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4" y="83"/>
                  <a:pt x="86" y="86"/>
                  <a:pt x="86" y="89"/>
                </a:cubicBezTo>
                <a:cubicBezTo>
                  <a:pt x="86" y="92"/>
                  <a:pt x="84" y="95"/>
                  <a:pt x="80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64" y="95"/>
                  <a:pt x="63" y="96"/>
                  <a:pt x="63" y="98"/>
                </a:cubicBezTo>
                <a:cubicBezTo>
                  <a:pt x="63" y="99"/>
                  <a:pt x="64" y="101"/>
                  <a:pt x="66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8"/>
                  <a:pt x="75" y="109"/>
                  <a:pt x="76" y="109"/>
                </a:cubicBezTo>
                <a:cubicBezTo>
                  <a:pt x="78" y="109"/>
                  <a:pt x="79" y="108"/>
                  <a:pt x="79" y="106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7" y="101"/>
                  <a:pt x="92" y="95"/>
                  <a:pt x="92" y="89"/>
                </a:cubicBezTo>
                <a:cubicBezTo>
                  <a:pt x="92" y="82"/>
                  <a:pt x="87" y="77"/>
                  <a:pt x="81" y="77"/>
                </a:cubicBezTo>
                <a:close/>
                <a:moveTo>
                  <a:pt x="100" y="46"/>
                </a:moveTo>
                <a:cubicBezTo>
                  <a:pt x="100" y="47"/>
                  <a:pt x="101" y="47"/>
                  <a:pt x="101" y="47"/>
                </a:cubicBezTo>
                <a:cubicBezTo>
                  <a:pt x="102" y="47"/>
                  <a:pt x="103" y="46"/>
                  <a:pt x="104" y="46"/>
                </a:cubicBezTo>
                <a:cubicBezTo>
                  <a:pt x="105" y="44"/>
                  <a:pt x="104" y="42"/>
                  <a:pt x="103" y="41"/>
                </a:cubicBezTo>
                <a:cubicBezTo>
                  <a:pt x="102" y="41"/>
                  <a:pt x="100" y="41"/>
                  <a:pt x="99" y="42"/>
                </a:cubicBezTo>
                <a:cubicBezTo>
                  <a:pt x="98" y="44"/>
                  <a:pt x="98" y="45"/>
                  <a:pt x="100" y="46"/>
                </a:cubicBezTo>
                <a:close/>
                <a:moveTo>
                  <a:pt x="109" y="54"/>
                </a:moveTo>
                <a:cubicBezTo>
                  <a:pt x="110" y="54"/>
                  <a:pt x="111" y="54"/>
                  <a:pt x="111" y="53"/>
                </a:cubicBezTo>
                <a:cubicBezTo>
                  <a:pt x="112" y="52"/>
                  <a:pt x="112" y="50"/>
                  <a:pt x="111" y="49"/>
                </a:cubicBezTo>
                <a:cubicBezTo>
                  <a:pt x="110" y="48"/>
                  <a:pt x="108" y="48"/>
                  <a:pt x="107" y="49"/>
                </a:cubicBezTo>
                <a:cubicBezTo>
                  <a:pt x="106" y="50"/>
                  <a:pt x="106" y="52"/>
                  <a:pt x="107" y="53"/>
                </a:cubicBezTo>
                <a:cubicBezTo>
                  <a:pt x="108" y="54"/>
                  <a:pt x="108" y="54"/>
                  <a:pt x="109" y="54"/>
                </a:cubicBezTo>
                <a:close/>
                <a:moveTo>
                  <a:pt x="91" y="118"/>
                </a:moveTo>
                <a:cubicBezTo>
                  <a:pt x="89" y="119"/>
                  <a:pt x="89" y="120"/>
                  <a:pt x="89" y="122"/>
                </a:cubicBezTo>
                <a:cubicBezTo>
                  <a:pt x="90" y="123"/>
                  <a:pt x="91" y="124"/>
                  <a:pt x="92" y="124"/>
                </a:cubicBezTo>
                <a:cubicBezTo>
                  <a:pt x="92" y="124"/>
                  <a:pt x="93" y="124"/>
                  <a:pt x="93" y="124"/>
                </a:cubicBezTo>
                <a:cubicBezTo>
                  <a:pt x="95" y="123"/>
                  <a:pt x="95" y="121"/>
                  <a:pt x="95" y="120"/>
                </a:cubicBezTo>
                <a:cubicBezTo>
                  <a:pt x="94" y="118"/>
                  <a:pt x="93" y="117"/>
                  <a:pt x="91" y="118"/>
                </a:cubicBezTo>
                <a:close/>
                <a:moveTo>
                  <a:pt x="100" y="113"/>
                </a:moveTo>
                <a:cubicBezTo>
                  <a:pt x="98" y="114"/>
                  <a:pt x="98" y="116"/>
                  <a:pt x="99" y="118"/>
                </a:cubicBezTo>
                <a:cubicBezTo>
                  <a:pt x="100" y="118"/>
                  <a:pt x="100" y="119"/>
                  <a:pt x="101" y="119"/>
                </a:cubicBezTo>
                <a:cubicBezTo>
                  <a:pt x="102" y="119"/>
                  <a:pt x="103" y="119"/>
                  <a:pt x="103" y="118"/>
                </a:cubicBezTo>
                <a:cubicBezTo>
                  <a:pt x="104" y="117"/>
                  <a:pt x="105" y="116"/>
                  <a:pt x="104" y="114"/>
                </a:cubicBezTo>
                <a:cubicBezTo>
                  <a:pt x="103" y="113"/>
                  <a:pt x="101" y="113"/>
                  <a:pt x="100" y="113"/>
                </a:cubicBezTo>
                <a:close/>
                <a:moveTo>
                  <a:pt x="62" y="118"/>
                </a:moveTo>
                <a:cubicBezTo>
                  <a:pt x="61" y="118"/>
                  <a:pt x="59" y="118"/>
                  <a:pt x="58" y="120"/>
                </a:cubicBezTo>
                <a:cubicBezTo>
                  <a:pt x="58" y="121"/>
                  <a:pt x="58" y="123"/>
                  <a:pt x="60" y="124"/>
                </a:cubicBezTo>
                <a:cubicBezTo>
                  <a:pt x="60" y="124"/>
                  <a:pt x="61" y="124"/>
                  <a:pt x="61" y="124"/>
                </a:cubicBezTo>
                <a:cubicBezTo>
                  <a:pt x="62" y="124"/>
                  <a:pt x="63" y="123"/>
                  <a:pt x="64" y="122"/>
                </a:cubicBezTo>
                <a:cubicBezTo>
                  <a:pt x="64" y="120"/>
                  <a:pt x="64" y="119"/>
                  <a:pt x="62" y="118"/>
                </a:cubicBezTo>
                <a:close/>
                <a:moveTo>
                  <a:pt x="81" y="120"/>
                </a:moveTo>
                <a:cubicBezTo>
                  <a:pt x="80" y="121"/>
                  <a:pt x="79" y="122"/>
                  <a:pt x="79" y="124"/>
                </a:cubicBezTo>
                <a:cubicBezTo>
                  <a:pt x="79" y="125"/>
                  <a:pt x="80" y="126"/>
                  <a:pt x="82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4" y="126"/>
                  <a:pt x="85" y="125"/>
                  <a:pt x="85" y="123"/>
                </a:cubicBezTo>
                <a:cubicBezTo>
                  <a:pt x="85" y="121"/>
                  <a:pt x="83" y="120"/>
                  <a:pt x="81" y="120"/>
                </a:cubicBezTo>
                <a:close/>
                <a:moveTo>
                  <a:pt x="7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0" y="120"/>
                  <a:pt x="69" y="121"/>
                  <a:pt x="68" y="123"/>
                </a:cubicBezTo>
                <a:cubicBezTo>
                  <a:pt x="68" y="125"/>
                  <a:pt x="69" y="126"/>
                  <a:pt x="71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3" y="126"/>
                  <a:pt x="74" y="125"/>
                  <a:pt x="74" y="124"/>
                </a:cubicBezTo>
                <a:cubicBezTo>
                  <a:pt x="74" y="122"/>
                  <a:pt x="73" y="121"/>
                  <a:pt x="72" y="120"/>
                </a:cubicBezTo>
                <a:close/>
                <a:moveTo>
                  <a:pt x="116" y="70"/>
                </a:moveTo>
                <a:cubicBezTo>
                  <a:pt x="116" y="70"/>
                  <a:pt x="116" y="70"/>
                  <a:pt x="116" y="70"/>
                </a:cubicBezTo>
                <a:cubicBezTo>
                  <a:pt x="116" y="71"/>
                  <a:pt x="118" y="72"/>
                  <a:pt x="119" y="72"/>
                </a:cubicBezTo>
                <a:cubicBezTo>
                  <a:pt x="119" y="72"/>
                  <a:pt x="119" y="72"/>
                  <a:pt x="120" y="72"/>
                </a:cubicBezTo>
                <a:cubicBezTo>
                  <a:pt x="121" y="72"/>
                  <a:pt x="122" y="70"/>
                  <a:pt x="122" y="69"/>
                </a:cubicBezTo>
                <a:cubicBezTo>
                  <a:pt x="121" y="67"/>
                  <a:pt x="120" y="66"/>
                  <a:pt x="118" y="67"/>
                </a:cubicBezTo>
                <a:cubicBezTo>
                  <a:pt x="117" y="67"/>
                  <a:pt x="116" y="69"/>
                  <a:pt x="116" y="70"/>
                </a:cubicBezTo>
                <a:close/>
                <a:moveTo>
                  <a:pt x="120" y="77"/>
                </a:moveTo>
                <a:cubicBezTo>
                  <a:pt x="119" y="77"/>
                  <a:pt x="117" y="78"/>
                  <a:pt x="117" y="80"/>
                </a:cubicBezTo>
                <a:cubicBezTo>
                  <a:pt x="117" y="82"/>
                  <a:pt x="119" y="83"/>
                  <a:pt x="120" y="83"/>
                </a:cubicBezTo>
                <a:cubicBezTo>
                  <a:pt x="122" y="83"/>
                  <a:pt x="123" y="82"/>
                  <a:pt x="123" y="80"/>
                </a:cubicBezTo>
                <a:cubicBezTo>
                  <a:pt x="123" y="78"/>
                  <a:pt x="122" y="77"/>
                  <a:pt x="120" y="77"/>
                </a:cubicBezTo>
                <a:close/>
                <a:moveTo>
                  <a:pt x="120" y="87"/>
                </a:moveTo>
                <a:cubicBezTo>
                  <a:pt x="118" y="87"/>
                  <a:pt x="116" y="88"/>
                  <a:pt x="116" y="90"/>
                </a:cubicBezTo>
                <a:cubicBezTo>
                  <a:pt x="116" y="91"/>
                  <a:pt x="117" y="93"/>
                  <a:pt x="118" y="93"/>
                </a:cubicBezTo>
                <a:cubicBezTo>
                  <a:pt x="118" y="93"/>
                  <a:pt x="119" y="93"/>
                  <a:pt x="119" y="93"/>
                </a:cubicBezTo>
                <a:cubicBezTo>
                  <a:pt x="120" y="93"/>
                  <a:pt x="122" y="92"/>
                  <a:pt x="122" y="91"/>
                </a:cubicBezTo>
                <a:cubicBezTo>
                  <a:pt x="122" y="89"/>
                  <a:pt x="121" y="88"/>
                  <a:pt x="120" y="87"/>
                </a:cubicBezTo>
                <a:close/>
                <a:moveTo>
                  <a:pt x="115" y="63"/>
                </a:moveTo>
                <a:cubicBezTo>
                  <a:pt x="116" y="63"/>
                  <a:pt x="116" y="62"/>
                  <a:pt x="117" y="62"/>
                </a:cubicBezTo>
                <a:cubicBezTo>
                  <a:pt x="118" y="61"/>
                  <a:pt x="119" y="60"/>
                  <a:pt x="118" y="58"/>
                </a:cubicBezTo>
                <a:cubicBezTo>
                  <a:pt x="117" y="57"/>
                  <a:pt x="115" y="56"/>
                  <a:pt x="114" y="57"/>
                </a:cubicBezTo>
                <a:cubicBezTo>
                  <a:pt x="112" y="58"/>
                  <a:pt x="112" y="60"/>
                  <a:pt x="113" y="61"/>
                </a:cubicBezTo>
                <a:cubicBezTo>
                  <a:pt x="113" y="62"/>
                  <a:pt x="114" y="63"/>
                  <a:pt x="115" y="63"/>
                </a:cubicBezTo>
                <a:close/>
                <a:moveTo>
                  <a:pt x="107" y="107"/>
                </a:moveTo>
                <a:cubicBezTo>
                  <a:pt x="106" y="108"/>
                  <a:pt x="106" y="110"/>
                  <a:pt x="107" y="111"/>
                </a:cubicBezTo>
                <a:cubicBezTo>
                  <a:pt x="108" y="112"/>
                  <a:pt x="109" y="112"/>
                  <a:pt x="109" y="112"/>
                </a:cubicBezTo>
                <a:cubicBezTo>
                  <a:pt x="110" y="112"/>
                  <a:pt x="111" y="112"/>
                  <a:pt x="112" y="111"/>
                </a:cubicBezTo>
                <a:cubicBezTo>
                  <a:pt x="113" y="110"/>
                  <a:pt x="112" y="108"/>
                  <a:pt x="111" y="107"/>
                </a:cubicBezTo>
                <a:cubicBezTo>
                  <a:pt x="110" y="106"/>
                  <a:pt x="108" y="106"/>
                  <a:pt x="107" y="107"/>
                </a:cubicBezTo>
                <a:close/>
                <a:moveTo>
                  <a:pt x="117" y="98"/>
                </a:moveTo>
                <a:cubicBezTo>
                  <a:pt x="115" y="97"/>
                  <a:pt x="113" y="97"/>
                  <a:pt x="113" y="99"/>
                </a:cubicBezTo>
                <a:cubicBezTo>
                  <a:pt x="112" y="100"/>
                  <a:pt x="112" y="102"/>
                  <a:pt x="114" y="103"/>
                </a:cubicBezTo>
                <a:cubicBezTo>
                  <a:pt x="114" y="103"/>
                  <a:pt x="115" y="103"/>
                  <a:pt x="115" y="103"/>
                </a:cubicBezTo>
                <a:cubicBezTo>
                  <a:pt x="116" y="103"/>
                  <a:pt x="117" y="103"/>
                  <a:pt x="118" y="102"/>
                </a:cubicBezTo>
                <a:cubicBezTo>
                  <a:pt x="119" y="100"/>
                  <a:pt x="118" y="98"/>
                  <a:pt x="117" y="98"/>
                </a:cubicBezTo>
                <a:close/>
                <a:moveTo>
                  <a:pt x="44" y="54"/>
                </a:moveTo>
                <a:cubicBezTo>
                  <a:pt x="45" y="54"/>
                  <a:pt x="45" y="54"/>
                  <a:pt x="46" y="53"/>
                </a:cubicBezTo>
                <a:cubicBezTo>
                  <a:pt x="47" y="52"/>
                  <a:pt x="47" y="50"/>
                  <a:pt x="46" y="49"/>
                </a:cubicBezTo>
                <a:cubicBezTo>
                  <a:pt x="44" y="48"/>
                  <a:pt x="43" y="48"/>
                  <a:pt x="41" y="49"/>
                </a:cubicBezTo>
                <a:cubicBezTo>
                  <a:pt x="40" y="50"/>
                  <a:pt x="41" y="52"/>
                  <a:pt x="42" y="53"/>
                </a:cubicBezTo>
                <a:cubicBezTo>
                  <a:pt x="42" y="54"/>
                  <a:pt x="43" y="54"/>
                  <a:pt x="44" y="54"/>
                </a:cubicBezTo>
                <a:close/>
                <a:moveTo>
                  <a:pt x="36" y="98"/>
                </a:moveTo>
                <a:cubicBezTo>
                  <a:pt x="35" y="99"/>
                  <a:pt x="34" y="100"/>
                  <a:pt x="35" y="102"/>
                </a:cubicBezTo>
                <a:cubicBezTo>
                  <a:pt x="36" y="103"/>
                  <a:pt x="37" y="103"/>
                  <a:pt x="38" y="103"/>
                </a:cubicBezTo>
                <a:cubicBezTo>
                  <a:pt x="38" y="103"/>
                  <a:pt x="39" y="103"/>
                  <a:pt x="39" y="103"/>
                </a:cubicBezTo>
                <a:cubicBezTo>
                  <a:pt x="41" y="102"/>
                  <a:pt x="41" y="100"/>
                  <a:pt x="40" y="99"/>
                </a:cubicBezTo>
                <a:cubicBezTo>
                  <a:pt x="40" y="98"/>
                  <a:pt x="38" y="97"/>
                  <a:pt x="36" y="98"/>
                </a:cubicBezTo>
                <a:close/>
                <a:moveTo>
                  <a:pt x="37" y="90"/>
                </a:moveTo>
                <a:cubicBezTo>
                  <a:pt x="36" y="88"/>
                  <a:pt x="35" y="87"/>
                  <a:pt x="33" y="88"/>
                </a:cubicBezTo>
                <a:cubicBezTo>
                  <a:pt x="32" y="88"/>
                  <a:pt x="31" y="90"/>
                  <a:pt x="31" y="91"/>
                </a:cubicBezTo>
                <a:cubicBezTo>
                  <a:pt x="31" y="93"/>
                  <a:pt x="33" y="93"/>
                  <a:pt x="34" y="93"/>
                </a:cubicBezTo>
                <a:cubicBezTo>
                  <a:pt x="34" y="93"/>
                  <a:pt x="34" y="93"/>
                  <a:pt x="35" y="93"/>
                </a:cubicBezTo>
                <a:cubicBezTo>
                  <a:pt x="36" y="93"/>
                  <a:pt x="37" y="91"/>
                  <a:pt x="37" y="90"/>
                </a:cubicBezTo>
                <a:close/>
                <a:moveTo>
                  <a:pt x="33" y="72"/>
                </a:moveTo>
                <a:cubicBezTo>
                  <a:pt x="33" y="72"/>
                  <a:pt x="34" y="72"/>
                  <a:pt x="34" y="72"/>
                </a:cubicBezTo>
                <a:cubicBezTo>
                  <a:pt x="35" y="72"/>
                  <a:pt x="37" y="72"/>
                  <a:pt x="37" y="70"/>
                </a:cubicBezTo>
                <a:cubicBezTo>
                  <a:pt x="37" y="69"/>
                  <a:pt x="36" y="67"/>
                  <a:pt x="35" y="67"/>
                </a:cubicBezTo>
                <a:cubicBezTo>
                  <a:pt x="33" y="66"/>
                  <a:pt x="31" y="67"/>
                  <a:pt x="31" y="69"/>
                </a:cubicBezTo>
                <a:cubicBezTo>
                  <a:pt x="31" y="70"/>
                  <a:pt x="32" y="72"/>
                  <a:pt x="33" y="72"/>
                </a:cubicBezTo>
                <a:close/>
                <a:moveTo>
                  <a:pt x="33" y="83"/>
                </a:moveTo>
                <a:cubicBezTo>
                  <a:pt x="34" y="83"/>
                  <a:pt x="36" y="82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78"/>
                  <a:pt x="34" y="77"/>
                  <a:pt x="33" y="77"/>
                </a:cubicBezTo>
                <a:cubicBezTo>
                  <a:pt x="31" y="77"/>
                  <a:pt x="30" y="78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2"/>
                  <a:pt x="31" y="83"/>
                  <a:pt x="33" y="83"/>
                </a:cubicBezTo>
                <a:close/>
                <a:moveTo>
                  <a:pt x="36" y="62"/>
                </a:moveTo>
                <a:cubicBezTo>
                  <a:pt x="37" y="62"/>
                  <a:pt x="37" y="63"/>
                  <a:pt x="38" y="63"/>
                </a:cubicBezTo>
                <a:cubicBezTo>
                  <a:pt x="39" y="63"/>
                  <a:pt x="40" y="62"/>
                  <a:pt x="40" y="61"/>
                </a:cubicBezTo>
                <a:cubicBezTo>
                  <a:pt x="41" y="60"/>
                  <a:pt x="41" y="58"/>
                  <a:pt x="39" y="57"/>
                </a:cubicBezTo>
                <a:cubicBezTo>
                  <a:pt x="38" y="56"/>
                  <a:pt x="36" y="57"/>
                  <a:pt x="35" y="58"/>
                </a:cubicBezTo>
                <a:cubicBezTo>
                  <a:pt x="34" y="60"/>
                  <a:pt x="35" y="61"/>
                  <a:pt x="36" y="62"/>
                </a:cubicBezTo>
                <a:close/>
                <a:moveTo>
                  <a:pt x="42" y="107"/>
                </a:moveTo>
                <a:cubicBezTo>
                  <a:pt x="41" y="108"/>
                  <a:pt x="40" y="110"/>
                  <a:pt x="42" y="111"/>
                </a:cubicBezTo>
                <a:cubicBezTo>
                  <a:pt x="42" y="112"/>
                  <a:pt x="43" y="112"/>
                  <a:pt x="44" y="112"/>
                </a:cubicBezTo>
                <a:cubicBezTo>
                  <a:pt x="45" y="112"/>
                  <a:pt x="45" y="112"/>
                  <a:pt x="46" y="111"/>
                </a:cubicBezTo>
                <a:cubicBezTo>
                  <a:pt x="47" y="110"/>
                  <a:pt x="47" y="108"/>
                  <a:pt x="46" y="107"/>
                </a:cubicBezTo>
                <a:cubicBezTo>
                  <a:pt x="45" y="106"/>
                  <a:pt x="43" y="106"/>
                  <a:pt x="42" y="107"/>
                </a:cubicBezTo>
                <a:close/>
                <a:moveTo>
                  <a:pt x="71" y="39"/>
                </a:moveTo>
                <a:cubicBezTo>
                  <a:pt x="71" y="39"/>
                  <a:pt x="71" y="39"/>
                  <a:pt x="72" y="39"/>
                </a:cubicBezTo>
                <a:cubicBezTo>
                  <a:pt x="73" y="39"/>
                  <a:pt x="74" y="38"/>
                  <a:pt x="74" y="36"/>
                </a:cubicBezTo>
                <a:cubicBezTo>
                  <a:pt x="74" y="34"/>
                  <a:pt x="72" y="33"/>
                  <a:pt x="71" y="34"/>
                </a:cubicBezTo>
                <a:cubicBezTo>
                  <a:pt x="69" y="34"/>
                  <a:pt x="68" y="35"/>
                  <a:pt x="68" y="37"/>
                </a:cubicBezTo>
                <a:cubicBezTo>
                  <a:pt x="68" y="38"/>
                  <a:pt x="70" y="39"/>
                  <a:pt x="71" y="39"/>
                </a:cubicBezTo>
                <a:close/>
                <a:moveTo>
                  <a:pt x="81" y="39"/>
                </a:moveTo>
                <a:cubicBezTo>
                  <a:pt x="81" y="39"/>
                  <a:pt x="82" y="39"/>
                  <a:pt x="82" y="39"/>
                </a:cubicBezTo>
                <a:cubicBezTo>
                  <a:pt x="83" y="39"/>
                  <a:pt x="84" y="38"/>
                  <a:pt x="85" y="37"/>
                </a:cubicBezTo>
                <a:cubicBezTo>
                  <a:pt x="85" y="35"/>
                  <a:pt x="84" y="34"/>
                  <a:pt x="82" y="34"/>
                </a:cubicBezTo>
                <a:cubicBezTo>
                  <a:pt x="80" y="33"/>
                  <a:pt x="79" y="35"/>
                  <a:pt x="79" y="36"/>
                </a:cubicBezTo>
                <a:cubicBezTo>
                  <a:pt x="79" y="38"/>
                  <a:pt x="80" y="39"/>
                  <a:pt x="81" y="39"/>
                </a:cubicBezTo>
                <a:close/>
                <a:moveTo>
                  <a:pt x="91" y="42"/>
                </a:moveTo>
                <a:cubicBezTo>
                  <a:pt x="91" y="42"/>
                  <a:pt x="92" y="42"/>
                  <a:pt x="92" y="42"/>
                </a:cubicBezTo>
                <a:cubicBezTo>
                  <a:pt x="93" y="42"/>
                  <a:pt x="94" y="41"/>
                  <a:pt x="95" y="40"/>
                </a:cubicBezTo>
                <a:cubicBezTo>
                  <a:pt x="95" y="38"/>
                  <a:pt x="95" y="37"/>
                  <a:pt x="93" y="36"/>
                </a:cubicBezTo>
                <a:cubicBezTo>
                  <a:pt x="91" y="36"/>
                  <a:pt x="90" y="36"/>
                  <a:pt x="89" y="38"/>
                </a:cubicBezTo>
                <a:cubicBezTo>
                  <a:pt x="89" y="39"/>
                  <a:pt x="89" y="41"/>
                  <a:pt x="91" y="42"/>
                </a:cubicBezTo>
                <a:close/>
                <a:moveTo>
                  <a:pt x="61" y="42"/>
                </a:moveTo>
                <a:cubicBezTo>
                  <a:pt x="61" y="42"/>
                  <a:pt x="62" y="42"/>
                  <a:pt x="62" y="42"/>
                </a:cubicBezTo>
                <a:cubicBezTo>
                  <a:pt x="63" y="41"/>
                  <a:pt x="64" y="39"/>
                  <a:pt x="64" y="38"/>
                </a:cubicBezTo>
                <a:cubicBezTo>
                  <a:pt x="63" y="36"/>
                  <a:pt x="61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58" y="37"/>
                  <a:pt x="58" y="39"/>
                  <a:pt x="58" y="40"/>
                </a:cubicBezTo>
                <a:cubicBezTo>
                  <a:pt x="59" y="41"/>
                  <a:pt x="60" y="42"/>
                  <a:pt x="61" y="42"/>
                </a:cubicBezTo>
                <a:close/>
                <a:moveTo>
                  <a:pt x="53" y="114"/>
                </a:moveTo>
                <a:cubicBezTo>
                  <a:pt x="52" y="113"/>
                  <a:pt x="50" y="113"/>
                  <a:pt x="49" y="114"/>
                </a:cubicBezTo>
                <a:cubicBezTo>
                  <a:pt x="48" y="116"/>
                  <a:pt x="49" y="118"/>
                  <a:pt x="50" y="118"/>
                </a:cubicBezTo>
                <a:cubicBezTo>
                  <a:pt x="51" y="119"/>
                  <a:pt x="51" y="119"/>
                  <a:pt x="52" y="119"/>
                </a:cubicBezTo>
                <a:cubicBezTo>
                  <a:pt x="53" y="119"/>
                  <a:pt x="54" y="119"/>
                  <a:pt x="54" y="118"/>
                </a:cubicBezTo>
                <a:cubicBezTo>
                  <a:pt x="55" y="116"/>
                  <a:pt x="55" y="115"/>
                  <a:pt x="53" y="114"/>
                </a:cubicBezTo>
                <a:close/>
                <a:moveTo>
                  <a:pt x="52" y="47"/>
                </a:moveTo>
                <a:cubicBezTo>
                  <a:pt x="52" y="47"/>
                  <a:pt x="53" y="47"/>
                  <a:pt x="53" y="46"/>
                </a:cubicBezTo>
                <a:cubicBezTo>
                  <a:pt x="55" y="45"/>
                  <a:pt x="55" y="44"/>
                  <a:pt x="54" y="42"/>
                </a:cubicBezTo>
                <a:cubicBezTo>
                  <a:pt x="53" y="41"/>
                  <a:pt x="51" y="41"/>
                  <a:pt x="50" y="41"/>
                </a:cubicBezTo>
                <a:cubicBezTo>
                  <a:pt x="49" y="42"/>
                  <a:pt x="48" y="44"/>
                  <a:pt x="49" y="46"/>
                </a:cubicBezTo>
                <a:cubicBezTo>
                  <a:pt x="50" y="46"/>
                  <a:pt x="51" y="47"/>
                  <a:pt x="52" y="47"/>
                </a:cubicBezTo>
                <a:close/>
              </a:path>
            </a:pathLst>
          </a:custGeom>
          <a:solidFill>
            <a:srgbClr val="1143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2" name="Овал 181"/>
          <p:cNvSpPr/>
          <p:nvPr/>
        </p:nvSpPr>
        <p:spPr>
          <a:xfrm>
            <a:off x="1360660" y="4615264"/>
            <a:ext cx="232843" cy="2328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3" name="TextBox 182"/>
          <p:cNvSpPr txBox="1"/>
          <p:nvPr/>
        </p:nvSpPr>
        <p:spPr>
          <a:xfrm>
            <a:off x="1271156" y="4589811"/>
            <a:ext cx="392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ЭП</a:t>
            </a:r>
            <a:endParaRPr lang="ru-RU" sz="11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4" name="Овал 183"/>
          <p:cNvSpPr/>
          <p:nvPr/>
        </p:nvSpPr>
        <p:spPr>
          <a:xfrm>
            <a:off x="1352799" y="4608954"/>
            <a:ext cx="238609" cy="238609"/>
          </a:xfrm>
          <a:prstGeom prst="ellipse">
            <a:avLst/>
          </a:prstGeom>
          <a:noFill/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5" name="Рисунок 18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75" y="5736018"/>
            <a:ext cx="360000" cy="36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6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1694781" y="5522121"/>
            <a:ext cx="266855" cy="37146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87" name="Freeform 788">
            <a:extLst>
              <a:ext uri="{FF2B5EF4-FFF2-40B4-BE49-F238E27FC236}">
                <a16:creationId xmlns="" xmlns:a16="http://schemas.microsoft.com/office/drawing/2014/main" id="{2462C664-F693-49E4-9020-6F7F142A2BF3}"/>
              </a:ext>
            </a:extLst>
          </p:cNvPr>
          <p:cNvSpPr>
            <a:spLocks noEditPoints="1"/>
          </p:cNvSpPr>
          <p:nvPr/>
        </p:nvSpPr>
        <p:spPr bwMode="auto">
          <a:xfrm>
            <a:off x="1286945" y="5571972"/>
            <a:ext cx="365598" cy="385601"/>
          </a:xfrm>
          <a:custGeom>
            <a:avLst/>
            <a:gdLst>
              <a:gd name="T0" fmla="*/ 443774 w 153"/>
              <a:gd name="T1" fmla="*/ 137716 h 160"/>
              <a:gd name="T2" fmla="*/ 327710 w 153"/>
              <a:gd name="T3" fmla="*/ 55086 h 160"/>
              <a:gd name="T4" fmla="*/ 187751 w 153"/>
              <a:gd name="T5" fmla="*/ 58529 h 160"/>
              <a:gd name="T6" fmla="*/ 75100 w 153"/>
              <a:gd name="T7" fmla="*/ 144602 h 160"/>
              <a:gd name="T8" fmla="*/ 34136 w 153"/>
              <a:gd name="T9" fmla="*/ 278874 h 160"/>
              <a:gd name="T10" fmla="*/ 78514 w 153"/>
              <a:gd name="T11" fmla="*/ 413147 h 160"/>
              <a:gd name="T12" fmla="*/ 194578 w 153"/>
              <a:gd name="T13" fmla="*/ 495777 h 160"/>
              <a:gd name="T14" fmla="*/ 334537 w 153"/>
              <a:gd name="T15" fmla="*/ 492334 h 160"/>
              <a:gd name="T16" fmla="*/ 447188 w 153"/>
              <a:gd name="T17" fmla="*/ 406261 h 160"/>
              <a:gd name="T18" fmla="*/ 488152 w 153"/>
              <a:gd name="T19" fmla="*/ 271989 h 160"/>
              <a:gd name="T20" fmla="*/ 498392 w 153"/>
              <a:gd name="T21" fmla="*/ 358061 h 160"/>
              <a:gd name="T22" fmla="*/ 337951 w 153"/>
              <a:gd name="T23" fmla="*/ 471676 h 160"/>
              <a:gd name="T24" fmla="*/ 208232 w 153"/>
              <a:gd name="T25" fmla="*/ 478562 h 160"/>
              <a:gd name="T26" fmla="*/ 98996 w 153"/>
              <a:gd name="T27" fmla="*/ 409704 h 160"/>
              <a:gd name="T28" fmla="*/ 51205 w 153"/>
              <a:gd name="T29" fmla="*/ 289203 h 160"/>
              <a:gd name="T30" fmla="*/ 85341 w 153"/>
              <a:gd name="T31" fmla="*/ 161816 h 160"/>
              <a:gd name="T32" fmla="*/ 187751 w 153"/>
              <a:gd name="T33" fmla="*/ 79187 h 160"/>
              <a:gd name="T34" fmla="*/ 314056 w 153"/>
              <a:gd name="T35" fmla="*/ 72301 h 160"/>
              <a:gd name="T36" fmla="*/ 436947 w 153"/>
              <a:gd name="T37" fmla="*/ 161816 h 160"/>
              <a:gd name="T38" fmla="*/ 471083 w 153"/>
              <a:gd name="T39" fmla="*/ 289203 h 160"/>
              <a:gd name="T40" fmla="*/ 296987 w 153"/>
              <a:gd name="T41" fmla="*/ 223788 h 160"/>
              <a:gd name="T42" fmla="*/ 259437 w 153"/>
              <a:gd name="T43" fmla="*/ 175588 h 160"/>
              <a:gd name="T44" fmla="*/ 245783 w 153"/>
              <a:gd name="T45" fmla="*/ 285760 h 160"/>
              <a:gd name="T46" fmla="*/ 215060 w 153"/>
              <a:gd name="T47" fmla="*/ 337404 h 160"/>
              <a:gd name="T48" fmla="*/ 269678 w 153"/>
              <a:gd name="T49" fmla="*/ 364947 h 160"/>
              <a:gd name="T50" fmla="*/ 341365 w 153"/>
              <a:gd name="T51" fmla="*/ 158373 h 160"/>
              <a:gd name="T52" fmla="*/ 341365 w 153"/>
              <a:gd name="T53" fmla="*/ 158373 h 160"/>
              <a:gd name="T54" fmla="*/ 365260 w 153"/>
              <a:gd name="T55" fmla="*/ 182473 h 160"/>
              <a:gd name="T56" fmla="*/ 317469 w 153"/>
              <a:gd name="T57" fmla="*/ 426919 h 160"/>
              <a:gd name="T58" fmla="*/ 344778 w 153"/>
              <a:gd name="T59" fmla="*/ 409704 h 160"/>
              <a:gd name="T60" fmla="*/ 197992 w 153"/>
              <a:gd name="T61" fmla="*/ 413147 h 160"/>
              <a:gd name="T62" fmla="*/ 276505 w 153"/>
              <a:gd name="T63" fmla="*/ 413147 h 160"/>
              <a:gd name="T64" fmla="*/ 276505 w 153"/>
              <a:gd name="T65" fmla="*/ 413147 h 160"/>
              <a:gd name="T66" fmla="*/ 242369 w 153"/>
              <a:gd name="T67" fmla="*/ 433805 h 160"/>
              <a:gd name="T68" fmla="*/ 406224 w 153"/>
              <a:gd name="T69" fmla="*/ 247888 h 160"/>
              <a:gd name="T70" fmla="*/ 409638 w 153"/>
              <a:gd name="T71" fmla="*/ 265103 h 160"/>
              <a:gd name="T72" fmla="*/ 409638 w 153"/>
              <a:gd name="T73" fmla="*/ 299532 h 160"/>
              <a:gd name="T74" fmla="*/ 409638 w 153"/>
              <a:gd name="T75" fmla="*/ 299532 h 160"/>
              <a:gd name="T76" fmla="*/ 385742 w 153"/>
              <a:gd name="T77" fmla="*/ 210017 h 160"/>
              <a:gd name="T78" fmla="*/ 382328 w 153"/>
              <a:gd name="T79" fmla="*/ 382161 h 160"/>
              <a:gd name="T80" fmla="*/ 389156 w 153"/>
              <a:gd name="T81" fmla="*/ 354618 h 160"/>
              <a:gd name="T82" fmla="*/ 157028 w 153"/>
              <a:gd name="T83" fmla="*/ 182473 h 160"/>
              <a:gd name="T84" fmla="*/ 122891 w 153"/>
              <a:gd name="T85" fmla="*/ 337404 h 160"/>
              <a:gd name="T86" fmla="*/ 122891 w 153"/>
              <a:gd name="T87" fmla="*/ 337404 h 160"/>
              <a:gd name="T88" fmla="*/ 119478 w 153"/>
              <a:gd name="T89" fmla="*/ 320189 h 160"/>
              <a:gd name="T90" fmla="*/ 119478 w 153"/>
              <a:gd name="T91" fmla="*/ 230674 h 160"/>
              <a:gd name="T92" fmla="*/ 122891 w 153"/>
              <a:gd name="T93" fmla="*/ 275432 h 160"/>
              <a:gd name="T94" fmla="*/ 102409 w 153"/>
              <a:gd name="T95" fmla="*/ 275432 h 160"/>
              <a:gd name="T96" fmla="*/ 133132 w 153"/>
              <a:gd name="T97" fmla="*/ 196245 h 160"/>
              <a:gd name="T98" fmla="*/ 150200 w 153"/>
              <a:gd name="T99" fmla="*/ 385604 h 160"/>
              <a:gd name="T100" fmla="*/ 245783 w 153"/>
              <a:gd name="T101" fmla="*/ 134273 h 160"/>
              <a:gd name="T102" fmla="*/ 276505 w 153"/>
              <a:gd name="T103" fmla="*/ 134273 h 160"/>
              <a:gd name="T104" fmla="*/ 276505 w 153"/>
              <a:gd name="T105" fmla="*/ 134273 h 160"/>
              <a:gd name="T106" fmla="*/ 303815 w 153"/>
              <a:gd name="T107" fmla="*/ 130830 h 160"/>
              <a:gd name="T108" fmla="*/ 204819 w 153"/>
              <a:gd name="T109" fmla="*/ 123944 h 160"/>
              <a:gd name="T110" fmla="*/ 167269 w 153"/>
              <a:gd name="T111" fmla="*/ 392490 h 160"/>
              <a:gd name="T112" fmla="*/ 177510 w 153"/>
              <a:gd name="T113" fmla="*/ 161816 h 160"/>
              <a:gd name="T114" fmla="*/ 177510 w 153"/>
              <a:gd name="T115" fmla="*/ 161816 h 1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53" h="160">
                <a:moveTo>
                  <a:pt x="152" y="61"/>
                </a:moveTo>
                <a:cubicBezTo>
                  <a:pt x="153" y="59"/>
                  <a:pt x="153" y="57"/>
                  <a:pt x="153" y="55"/>
                </a:cubicBezTo>
                <a:cubicBezTo>
                  <a:pt x="152" y="53"/>
                  <a:pt x="150" y="52"/>
                  <a:pt x="149" y="51"/>
                </a:cubicBezTo>
                <a:cubicBezTo>
                  <a:pt x="131" y="42"/>
                  <a:pt x="131" y="42"/>
                  <a:pt x="131" y="42"/>
                </a:cubicBezTo>
                <a:cubicBezTo>
                  <a:pt x="130" y="41"/>
                  <a:pt x="130" y="41"/>
                  <a:pt x="130" y="40"/>
                </a:cubicBezTo>
                <a:cubicBezTo>
                  <a:pt x="127" y="20"/>
                  <a:pt x="127" y="20"/>
                  <a:pt x="127" y="20"/>
                </a:cubicBezTo>
                <a:cubicBezTo>
                  <a:pt x="126" y="17"/>
                  <a:pt x="123" y="14"/>
                  <a:pt x="119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98" y="17"/>
                  <a:pt x="98" y="17"/>
                  <a:pt x="98" y="17"/>
                </a:cubicBezTo>
                <a:cubicBezTo>
                  <a:pt x="97" y="17"/>
                  <a:pt x="97" y="17"/>
                  <a:pt x="96" y="16"/>
                </a:cubicBezTo>
                <a:cubicBezTo>
                  <a:pt x="82" y="2"/>
                  <a:pt x="82" y="2"/>
                  <a:pt x="82" y="2"/>
                </a:cubicBezTo>
                <a:cubicBezTo>
                  <a:pt x="81" y="1"/>
                  <a:pt x="79" y="0"/>
                  <a:pt x="76" y="0"/>
                </a:cubicBezTo>
                <a:cubicBezTo>
                  <a:pt x="74" y="0"/>
                  <a:pt x="72" y="1"/>
                  <a:pt x="71" y="2"/>
                </a:cubicBezTo>
                <a:cubicBezTo>
                  <a:pt x="57" y="16"/>
                  <a:pt x="57" y="16"/>
                  <a:pt x="57" y="16"/>
                </a:cubicBezTo>
                <a:cubicBezTo>
                  <a:pt x="56" y="17"/>
                  <a:pt x="56" y="17"/>
                  <a:pt x="55" y="17"/>
                </a:cubicBezTo>
                <a:cubicBezTo>
                  <a:pt x="35" y="14"/>
                  <a:pt x="35" y="14"/>
                  <a:pt x="35" y="14"/>
                </a:cubicBezTo>
                <a:cubicBezTo>
                  <a:pt x="35" y="14"/>
                  <a:pt x="35" y="14"/>
                  <a:pt x="34" y="14"/>
                </a:cubicBezTo>
                <a:cubicBezTo>
                  <a:pt x="30" y="14"/>
                  <a:pt x="27" y="17"/>
                  <a:pt x="26" y="2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2" y="42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3"/>
                  <a:pt x="0" y="55"/>
                </a:cubicBezTo>
                <a:cubicBezTo>
                  <a:pt x="0" y="57"/>
                  <a:pt x="0" y="59"/>
                  <a:pt x="1" y="61"/>
                </a:cubicBezTo>
                <a:cubicBezTo>
                  <a:pt x="10" y="79"/>
                  <a:pt x="10" y="79"/>
                  <a:pt x="10" y="79"/>
                </a:cubicBezTo>
                <a:cubicBezTo>
                  <a:pt x="10" y="80"/>
                  <a:pt x="10" y="80"/>
                  <a:pt x="10" y="81"/>
                </a:cubicBezTo>
                <a:cubicBezTo>
                  <a:pt x="1" y="99"/>
                  <a:pt x="1" y="99"/>
                  <a:pt x="1" y="99"/>
                </a:cubicBezTo>
                <a:cubicBezTo>
                  <a:pt x="0" y="101"/>
                  <a:pt x="0" y="103"/>
                  <a:pt x="0" y="105"/>
                </a:cubicBezTo>
                <a:cubicBezTo>
                  <a:pt x="1" y="107"/>
                  <a:pt x="2" y="108"/>
                  <a:pt x="4" y="109"/>
                </a:cubicBezTo>
                <a:cubicBezTo>
                  <a:pt x="22" y="118"/>
                  <a:pt x="22" y="118"/>
                  <a:pt x="22" y="118"/>
                </a:cubicBezTo>
                <a:cubicBezTo>
                  <a:pt x="23" y="119"/>
                  <a:pt x="23" y="119"/>
                  <a:pt x="23" y="120"/>
                </a:cubicBezTo>
                <a:cubicBezTo>
                  <a:pt x="26" y="139"/>
                  <a:pt x="26" y="139"/>
                  <a:pt x="26" y="139"/>
                </a:cubicBezTo>
                <a:cubicBezTo>
                  <a:pt x="27" y="143"/>
                  <a:pt x="30" y="146"/>
                  <a:pt x="34" y="146"/>
                </a:cubicBezTo>
                <a:cubicBezTo>
                  <a:pt x="34" y="146"/>
                  <a:pt x="35" y="146"/>
                  <a:pt x="35" y="146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6" y="143"/>
                  <a:pt x="56" y="143"/>
                  <a:pt x="57" y="144"/>
                </a:cubicBezTo>
                <a:cubicBezTo>
                  <a:pt x="71" y="158"/>
                  <a:pt x="71" y="158"/>
                  <a:pt x="71" y="158"/>
                </a:cubicBezTo>
                <a:cubicBezTo>
                  <a:pt x="72" y="159"/>
                  <a:pt x="74" y="160"/>
                  <a:pt x="76" y="160"/>
                </a:cubicBezTo>
                <a:cubicBezTo>
                  <a:pt x="79" y="160"/>
                  <a:pt x="81" y="159"/>
                  <a:pt x="82" y="158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7" y="143"/>
                  <a:pt x="97" y="143"/>
                  <a:pt x="98" y="143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8" y="146"/>
                  <a:pt x="118" y="146"/>
                  <a:pt x="119" y="146"/>
                </a:cubicBezTo>
                <a:cubicBezTo>
                  <a:pt x="123" y="146"/>
                  <a:pt x="126" y="143"/>
                  <a:pt x="127" y="139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0" y="119"/>
                  <a:pt x="130" y="119"/>
                  <a:pt x="131" y="118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50" y="108"/>
                  <a:pt x="152" y="107"/>
                  <a:pt x="152" y="105"/>
                </a:cubicBezTo>
                <a:cubicBezTo>
                  <a:pt x="153" y="103"/>
                  <a:pt x="153" y="101"/>
                  <a:pt x="152" y="99"/>
                </a:cubicBezTo>
                <a:cubicBezTo>
                  <a:pt x="143" y="81"/>
                  <a:pt x="143" y="81"/>
                  <a:pt x="143" y="81"/>
                </a:cubicBezTo>
                <a:cubicBezTo>
                  <a:pt x="143" y="80"/>
                  <a:pt x="143" y="80"/>
                  <a:pt x="143" y="79"/>
                </a:cubicBezTo>
                <a:lnTo>
                  <a:pt x="152" y="61"/>
                </a:lnTo>
                <a:close/>
                <a:moveTo>
                  <a:pt x="138" y="84"/>
                </a:moveTo>
                <a:cubicBezTo>
                  <a:pt x="147" y="101"/>
                  <a:pt x="147" y="101"/>
                  <a:pt x="147" y="101"/>
                </a:cubicBezTo>
                <a:cubicBezTo>
                  <a:pt x="147" y="102"/>
                  <a:pt x="147" y="102"/>
                  <a:pt x="147" y="103"/>
                </a:cubicBezTo>
                <a:cubicBezTo>
                  <a:pt x="147" y="103"/>
                  <a:pt x="146" y="104"/>
                  <a:pt x="146" y="104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14"/>
                  <a:pt x="124" y="116"/>
                  <a:pt x="124" y="119"/>
                </a:cubicBezTo>
                <a:cubicBezTo>
                  <a:pt x="121" y="139"/>
                  <a:pt x="121" y="139"/>
                  <a:pt x="121" y="139"/>
                </a:cubicBezTo>
                <a:cubicBezTo>
                  <a:pt x="121" y="140"/>
                  <a:pt x="120" y="140"/>
                  <a:pt x="119" y="140"/>
                </a:cubicBezTo>
                <a:cubicBezTo>
                  <a:pt x="99" y="137"/>
                  <a:pt x="99" y="137"/>
                  <a:pt x="99" y="137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7"/>
                  <a:pt x="94" y="138"/>
                  <a:pt x="92" y="139"/>
                </a:cubicBezTo>
                <a:cubicBezTo>
                  <a:pt x="78" y="153"/>
                  <a:pt x="78" y="153"/>
                  <a:pt x="78" y="153"/>
                </a:cubicBezTo>
                <a:cubicBezTo>
                  <a:pt x="77" y="154"/>
                  <a:pt x="76" y="154"/>
                  <a:pt x="75" y="153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60" y="138"/>
                  <a:pt x="58" y="137"/>
                  <a:pt x="55" y="137"/>
                </a:cubicBezTo>
                <a:cubicBezTo>
                  <a:pt x="55" y="137"/>
                  <a:pt x="55" y="137"/>
                  <a:pt x="54" y="137"/>
                </a:cubicBezTo>
                <a:cubicBezTo>
                  <a:pt x="35" y="140"/>
                  <a:pt x="35" y="140"/>
                  <a:pt x="35" y="140"/>
                </a:cubicBezTo>
                <a:cubicBezTo>
                  <a:pt x="33" y="140"/>
                  <a:pt x="32" y="140"/>
                  <a:pt x="32" y="139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29" y="116"/>
                  <a:pt x="27" y="114"/>
                  <a:pt x="25" y="113"/>
                </a:cubicBezTo>
                <a:cubicBezTo>
                  <a:pt x="7" y="104"/>
                  <a:pt x="7" y="104"/>
                  <a:pt x="7" y="104"/>
                </a:cubicBezTo>
                <a:cubicBezTo>
                  <a:pt x="7" y="104"/>
                  <a:pt x="6" y="103"/>
                  <a:pt x="6" y="103"/>
                </a:cubicBezTo>
                <a:cubicBezTo>
                  <a:pt x="6" y="102"/>
                  <a:pt x="6" y="102"/>
                  <a:pt x="6" y="101"/>
                </a:cubicBezTo>
                <a:cubicBezTo>
                  <a:pt x="15" y="84"/>
                  <a:pt x="15" y="84"/>
                  <a:pt x="15" y="84"/>
                </a:cubicBezTo>
                <a:cubicBezTo>
                  <a:pt x="17" y="81"/>
                  <a:pt x="17" y="79"/>
                  <a:pt x="15" y="76"/>
                </a:cubicBezTo>
                <a:cubicBezTo>
                  <a:pt x="6" y="59"/>
                  <a:pt x="6" y="59"/>
                  <a:pt x="6" y="59"/>
                </a:cubicBezTo>
                <a:cubicBezTo>
                  <a:pt x="6" y="58"/>
                  <a:pt x="6" y="58"/>
                  <a:pt x="6" y="57"/>
                </a:cubicBezTo>
                <a:cubicBezTo>
                  <a:pt x="6" y="57"/>
                  <a:pt x="7" y="56"/>
                  <a:pt x="7" y="56"/>
                </a:cubicBezTo>
                <a:cubicBezTo>
                  <a:pt x="25" y="47"/>
                  <a:pt x="25" y="47"/>
                  <a:pt x="25" y="47"/>
                </a:cubicBezTo>
                <a:cubicBezTo>
                  <a:pt x="27" y="46"/>
                  <a:pt x="29" y="44"/>
                  <a:pt x="29" y="41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0"/>
                  <a:pt x="33" y="20"/>
                  <a:pt x="34" y="20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5" y="23"/>
                  <a:pt x="55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7" y="23"/>
                  <a:pt x="59" y="22"/>
                  <a:pt x="61" y="21"/>
                </a:cubicBezTo>
                <a:cubicBezTo>
                  <a:pt x="75" y="7"/>
                  <a:pt x="75" y="7"/>
                  <a:pt x="75" y="7"/>
                </a:cubicBezTo>
                <a:cubicBezTo>
                  <a:pt x="76" y="6"/>
                  <a:pt x="77" y="6"/>
                  <a:pt x="78" y="7"/>
                </a:cubicBezTo>
                <a:cubicBezTo>
                  <a:pt x="92" y="21"/>
                  <a:pt x="92" y="21"/>
                  <a:pt x="92" y="21"/>
                </a:cubicBezTo>
                <a:cubicBezTo>
                  <a:pt x="94" y="22"/>
                  <a:pt x="96" y="23"/>
                  <a:pt x="99" y="23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20" y="20"/>
                  <a:pt x="121" y="20"/>
                  <a:pt x="121" y="21"/>
                </a:cubicBezTo>
                <a:cubicBezTo>
                  <a:pt x="124" y="41"/>
                  <a:pt x="124" y="41"/>
                  <a:pt x="124" y="41"/>
                </a:cubicBezTo>
                <a:cubicBezTo>
                  <a:pt x="124" y="44"/>
                  <a:pt x="126" y="46"/>
                  <a:pt x="128" y="47"/>
                </a:cubicBezTo>
                <a:cubicBezTo>
                  <a:pt x="146" y="56"/>
                  <a:pt x="146" y="56"/>
                  <a:pt x="146" y="56"/>
                </a:cubicBezTo>
                <a:cubicBezTo>
                  <a:pt x="146" y="56"/>
                  <a:pt x="147" y="57"/>
                  <a:pt x="147" y="57"/>
                </a:cubicBezTo>
                <a:cubicBezTo>
                  <a:pt x="147" y="58"/>
                  <a:pt x="147" y="58"/>
                  <a:pt x="147" y="59"/>
                </a:cubicBezTo>
                <a:cubicBezTo>
                  <a:pt x="138" y="76"/>
                  <a:pt x="138" y="76"/>
                  <a:pt x="138" y="76"/>
                </a:cubicBezTo>
                <a:cubicBezTo>
                  <a:pt x="137" y="79"/>
                  <a:pt x="137" y="81"/>
                  <a:pt x="138" y="84"/>
                </a:cubicBezTo>
                <a:close/>
                <a:moveTo>
                  <a:pt x="81" y="77"/>
                </a:moveTo>
                <a:cubicBezTo>
                  <a:pt x="72" y="77"/>
                  <a:pt x="72" y="77"/>
                  <a:pt x="72" y="77"/>
                </a:cubicBezTo>
                <a:cubicBezTo>
                  <a:pt x="69" y="77"/>
                  <a:pt x="66" y="74"/>
                  <a:pt x="66" y="71"/>
                </a:cubicBezTo>
                <a:cubicBezTo>
                  <a:pt x="66" y="68"/>
                  <a:pt x="69" y="65"/>
                  <a:pt x="72" y="65"/>
                </a:cubicBezTo>
                <a:cubicBezTo>
                  <a:pt x="87" y="65"/>
                  <a:pt x="87" y="65"/>
                  <a:pt x="87" y="65"/>
                </a:cubicBezTo>
                <a:cubicBezTo>
                  <a:pt x="88" y="65"/>
                  <a:pt x="90" y="64"/>
                  <a:pt x="90" y="62"/>
                </a:cubicBezTo>
                <a:cubicBezTo>
                  <a:pt x="90" y="60"/>
                  <a:pt x="88" y="59"/>
                  <a:pt x="87" y="59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2"/>
                  <a:pt x="78" y="51"/>
                  <a:pt x="76" y="51"/>
                </a:cubicBezTo>
                <a:cubicBezTo>
                  <a:pt x="75" y="51"/>
                  <a:pt x="73" y="52"/>
                  <a:pt x="73" y="54"/>
                </a:cubicBezTo>
                <a:cubicBezTo>
                  <a:pt x="73" y="59"/>
                  <a:pt x="73" y="59"/>
                  <a:pt x="73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66" y="59"/>
                  <a:pt x="60" y="64"/>
                  <a:pt x="60" y="71"/>
                </a:cubicBezTo>
                <a:cubicBezTo>
                  <a:pt x="60" y="78"/>
                  <a:pt x="66" y="83"/>
                  <a:pt x="72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4" y="83"/>
                  <a:pt x="86" y="86"/>
                  <a:pt x="86" y="89"/>
                </a:cubicBezTo>
                <a:cubicBezTo>
                  <a:pt x="86" y="92"/>
                  <a:pt x="84" y="95"/>
                  <a:pt x="80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64" y="95"/>
                  <a:pt x="63" y="96"/>
                  <a:pt x="63" y="98"/>
                </a:cubicBezTo>
                <a:cubicBezTo>
                  <a:pt x="63" y="99"/>
                  <a:pt x="64" y="101"/>
                  <a:pt x="66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8"/>
                  <a:pt x="75" y="109"/>
                  <a:pt x="76" y="109"/>
                </a:cubicBezTo>
                <a:cubicBezTo>
                  <a:pt x="78" y="109"/>
                  <a:pt x="79" y="108"/>
                  <a:pt x="79" y="106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7" y="101"/>
                  <a:pt x="92" y="95"/>
                  <a:pt x="92" y="89"/>
                </a:cubicBezTo>
                <a:cubicBezTo>
                  <a:pt x="92" y="82"/>
                  <a:pt x="87" y="77"/>
                  <a:pt x="81" y="77"/>
                </a:cubicBezTo>
                <a:close/>
                <a:moveTo>
                  <a:pt x="100" y="46"/>
                </a:moveTo>
                <a:cubicBezTo>
                  <a:pt x="100" y="47"/>
                  <a:pt x="101" y="47"/>
                  <a:pt x="101" y="47"/>
                </a:cubicBezTo>
                <a:cubicBezTo>
                  <a:pt x="102" y="47"/>
                  <a:pt x="103" y="46"/>
                  <a:pt x="104" y="46"/>
                </a:cubicBezTo>
                <a:cubicBezTo>
                  <a:pt x="105" y="44"/>
                  <a:pt x="104" y="42"/>
                  <a:pt x="103" y="41"/>
                </a:cubicBezTo>
                <a:cubicBezTo>
                  <a:pt x="102" y="41"/>
                  <a:pt x="100" y="41"/>
                  <a:pt x="99" y="42"/>
                </a:cubicBezTo>
                <a:cubicBezTo>
                  <a:pt x="98" y="44"/>
                  <a:pt x="98" y="45"/>
                  <a:pt x="100" y="46"/>
                </a:cubicBezTo>
                <a:close/>
                <a:moveTo>
                  <a:pt x="109" y="54"/>
                </a:moveTo>
                <a:cubicBezTo>
                  <a:pt x="110" y="54"/>
                  <a:pt x="111" y="54"/>
                  <a:pt x="111" y="53"/>
                </a:cubicBezTo>
                <a:cubicBezTo>
                  <a:pt x="112" y="52"/>
                  <a:pt x="112" y="50"/>
                  <a:pt x="111" y="49"/>
                </a:cubicBezTo>
                <a:cubicBezTo>
                  <a:pt x="110" y="48"/>
                  <a:pt x="108" y="48"/>
                  <a:pt x="107" y="49"/>
                </a:cubicBezTo>
                <a:cubicBezTo>
                  <a:pt x="106" y="50"/>
                  <a:pt x="106" y="52"/>
                  <a:pt x="107" y="53"/>
                </a:cubicBezTo>
                <a:cubicBezTo>
                  <a:pt x="108" y="54"/>
                  <a:pt x="108" y="54"/>
                  <a:pt x="109" y="54"/>
                </a:cubicBezTo>
                <a:close/>
                <a:moveTo>
                  <a:pt x="91" y="118"/>
                </a:moveTo>
                <a:cubicBezTo>
                  <a:pt x="89" y="119"/>
                  <a:pt x="89" y="120"/>
                  <a:pt x="89" y="122"/>
                </a:cubicBezTo>
                <a:cubicBezTo>
                  <a:pt x="90" y="123"/>
                  <a:pt x="91" y="124"/>
                  <a:pt x="92" y="124"/>
                </a:cubicBezTo>
                <a:cubicBezTo>
                  <a:pt x="92" y="124"/>
                  <a:pt x="93" y="124"/>
                  <a:pt x="93" y="124"/>
                </a:cubicBezTo>
                <a:cubicBezTo>
                  <a:pt x="95" y="123"/>
                  <a:pt x="95" y="121"/>
                  <a:pt x="95" y="120"/>
                </a:cubicBezTo>
                <a:cubicBezTo>
                  <a:pt x="94" y="118"/>
                  <a:pt x="93" y="117"/>
                  <a:pt x="91" y="118"/>
                </a:cubicBezTo>
                <a:close/>
                <a:moveTo>
                  <a:pt x="100" y="113"/>
                </a:moveTo>
                <a:cubicBezTo>
                  <a:pt x="98" y="114"/>
                  <a:pt x="98" y="116"/>
                  <a:pt x="99" y="118"/>
                </a:cubicBezTo>
                <a:cubicBezTo>
                  <a:pt x="100" y="118"/>
                  <a:pt x="100" y="119"/>
                  <a:pt x="101" y="119"/>
                </a:cubicBezTo>
                <a:cubicBezTo>
                  <a:pt x="102" y="119"/>
                  <a:pt x="103" y="119"/>
                  <a:pt x="103" y="118"/>
                </a:cubicBezTo>
                <a:cubicBezTo>
                  <a:pt x="104" y="117"/>
                  <a:pt x="105" y="116"/>
                  <a:pt x="104" y="114"/>
                </a:cubicBezTo>
                <a:cubicBezTo>
                  <a:pt x="103" y="113"/>
                  <a:pt x="101" y="113"/>
                  <a:pt x="100" y="113"/>
                </a:cubicBezTo>
                <a:close/>
                <a:moveTo>
                  <a:pt x="62" y="118"/>
                </a:moveTo>
                <a:cubicBezTo>
                  <a:pt x="61" y="118"/>
                  <a:pt x="59" y="118"/>
                  <a:pt x="58" y="120"/>
                </a:cubicBezTo>
                <a:cubicBezTo>
                  <a:pt x="58" y="121"/>
                  <a:pt x="58" y="123"/>
                  <a:pt x="60" y="124"/>
                </a:cubicBezTo>
                <a:cubicBezTo>
                  <a:pt x="60" y="124"/>
                  <a:pt x="61" y="124"/>
                  <a:pt x="61" y="124"/>
                </a:cubicBezTo>
                <a:cubicBezTo>
                  <a:pt x="62" y="124"/>
                  <a:pt x="63" y="123"/>
                  <a:pt x="64" y="122"/>
                </a:cubicBezTo>
                <a:cubicBezTo>
                  <a:pt x="64" y="120"/>
                  <a:pt x="64" y="119"/>
                  <a:pt x="62" y="118"/>
                </a:cubicBezTo>
                <a:close/>
                <a:moveTo>
                  <a:pt x="81" y="120"/>
                </a:moveTo>
                <a:cubicBezTo>
                  <a:pt x="80" y="121"/>
                  <a:pt x="79" y="122"/>
                  <a:pt x="79" y="124"/>
                </a:cubicBezTo>
                <a:cubicBezTo>
                  <a:pt x="79" y="125"/>
                  <a:pt x="80" y="126"/>
                  <a:pt x="82" y="126"/>
                </a:cubicBezTo>
                <a:cubicBezTo>
                  <a:pt x="82" y="126"/>
                  <a:pt x="82" y="126"/>
                  <a:pt x="82" y="126"/>
                </a:cubicBezTo>
                <a:cubicBezTo>
                  <a:pt x="84" y="126"/>
                  <a:pt x="85" y="125"/>
                  <a:pt x="85" y="123"/>
                </a:cubicBezTo>
                <a:cubicBezTo>
                  <a:pt x="85" y="121"/>
                  <a:pt x="83" y="120"/>
                  <a:pt x="81" y="120"/>
                </a:cubicBezTo>
                <a:close/>
                <a:moveTo>
                  <a:pt x="72" y="120"/>
                </a:moveTo>
                <a:cubicBezTo>
                  <a:pt x="72" y="120"/>
                  <a:pt x="72" y="120"/>
                  <a:pt x="72" y="120"/>
                </a:cubicBezTo>
                <a:cubicBezTo>
                  <a:pt x="70" y="120"/>
                  <a:pt x="69" y="121"/>
                  <a:pt x="68" y="123"/>
                </a:cubicBezTo>
                <a:cubicBezTo>
                  <a:pt x="68" y="125"/>
                  <a:pt x="69" y="126"/>
                  <a:pt x="71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3" y="126"/>
                  <a:pt x="74" y="125"/>
                  <a:pt x="74" y="124"/>
                </a:cubicBezTo>
                <a:cubicBezTo>
                  <a:pt x="74" y="122"/>
                  <a:pt x="73" y="121"/>
                  <a:pt x="72" y="120"/>
                </a:cubicBezTo>
                <a:close/>
                <a:moveTo>
                  <a:pt x="116" y="70"/>
                </a:moveTo>
                <a:cubicBezTo>
                  <a:pt x="116" y="70"/>
                  <a:pt x="116" y="70"/>
                  <a:pt x="116" y="70"/>
                </a:cubicBezTo>
                <a:cubicBezTo>
                  <a:pt x="116" y="71"/>
                  <a:pt x="118" y="72"/>
                  <a:pt x="119" y="72"/>
                </a:cubicBezTo>
                <a:cubicBezTo>
                  <a:pt x="119" y="72"/>
                  <a:pt x="119" y="72"/>
                  <a:pt x="120" y="72"/>
                </a:cubicBezTo>
                <a:cubicBezTo>
                  <a:pt x="121" y="72"/>
                  <a:pt x="122" y="70"/>
                  <a:pt x="122" y="69"/>
                </a:cubicBezTo>
                <a:cubicBezTo>
                  <a:pt x="121" y="67"/>
                  <a:pt x="120" y="66"/>
                  <a:pt x="118" y="67"/>
                </a:cubicBezTo>
                <a:cubicBezTo>
                  <a:pt x="117" y="67"/>
                  <a:pt x="116" y="69"/>
                  <a:pt x="116" y="70"/>
                </a:cubicBezTo>
                <a:close/>
                <a:moveTo>
                  <a:pt x="120" y="77"/>
                </a:moveTo>
                <a:cubicBezTo>
                  <a:pt x="119" y="77"/>
                  <a:pt x="117" y="78"/>
                  <a:pt x="117" y="80"/>
                </a:cubicBezTo>
                <a:cubicBezTo>
                  <a:pt x="117" y="82"/>
                  <a:pt x="119" y="83"/>
                  <a:pt x="120" y="83"/>
                </a:cubicBezTo>
                <a:cubicBezTo>
                  <a:pt x="122" y="83"/>
                  <a:pt x="123" y="82"/>
                  <a:pt x="123" y="80"/>
                </a:cubicBezTo>
                <a:cubicBezTo>
                  <a:pt x="123" y="78"/>
                  <a:pt x="122" y="77"/>
                  <a:pt x="120" y="77"/>
                </a:cubicBezTo>
                <a:close/>
                <a:moveTo>
                  <a:pt x="120" y="87"/>
                </a:moveTo>
                <a:cubicBezTo>
                  <a:pt x="118" y="87"/>
                  <a:pt x="116" y="88"/>
                  <a:pt x="116" y="90"/>
                </a:cubicBezTo>
                <a:cubicBezTo>
                  <a:pt x="116" y="91"/>
                  <a:pt x="117" y="93"/>
                  <a:pt x="118" y="93"/>
                </a:cubicBezTo>
                <a:cubicBezTo>
                  <a:pt x="118" y="93"/>
                  <a:pt x="119" y="93"/>
                  <a:pt x="119" y="93"/>
                </a:cubicBezTo>
                <a:cubicBezTo>
                  <a:pt x="120" y="93"/>
                  <a:pt x="122" y="92"/>
                  <a:pt x="122" y="91"/>
                </a:cubicBezTo>
                <a:cubicBezTo>
                  <a:pt x="122" y="89"/>
                  <a:pt x="121" y="88"/>
                  <a:pt x="120" y="87"/>
                </a:cubicBezTo>
                <a:close/>
                <a:moveTo>
                  <a:pt x="115" y="63"/>
                </a:moveTo>
                <a:cubicBezTo>
                  <a:pt x="116" y="63"/>
                  <a:pt x="116" y="62"/>
                  <a:pt x="117" y="62"/>
                </a:cubicBezTo>
                <a:cubicBezTo>
                  <a:pt x="118" y="61"/>
                  <a:pt x="119" y="60"/>
                  <a:pt x="118" y="58"/>
                </a:cubicBezTo>
                <a:cubicBezTo>
                  <a:pt x="117" y="57"/>
                  <a:pt x="115" y="56"/>
                  <a:pt x="114" y="57"/>
                </a:cubicBezTo>
                <a:cubicBezTo>
                  <a:pt x="112" y="58"/>
                  <a:pt x="112" y="60"/>
                  <a:pt x="113" y="61"/>
                </a:cubicBezTo>
                <a:cubicBezTo>
                  <a:pt x="113" y="62"/>
                  <a:pt x="114" y="63"/>
                  <a:pt x="115" y="63"/>
                </a:cubicBezTo>
                <a:close/>
                <a:moveTo>
                  <a:pt x="107" y="107"/>
                </a:moveTo>
                <a:cubicBezTo>
                  <a:pt x="106" y="108"/>
                  <a:pt x="106" y="110"/>
                  <a:pt x="107" y="111"/>
                </a:cubicBezTo>
                <a:cubicBezTo>
                  <a:pt x="108" y="112"/>
                  <a:pt x="109" y="112"/>
                  <a:pt x="109" y="112"/>
                </a:cubicBezTo>
                <a:cubicBezTo>
                  <a:pt x="110" y="112"/>
                  <a:pt x="111" y="112"/>
                  <a:pt x="112" y="111"/>
                </a:cubicBezTo>
                <a:cubicBezTo>
                  <a:pt x="113" y="110"/>
                  <a:pt x="112" y="108"/>
                  <a:pt x="111" y="107"/>
                </a:cubicBezTo>
                <a:cubicBezTo>
                  <a:pt x="110" y="106"/>
                  <a:pt x="108" y="106"/>
                  <a:pt x="107" y="107"/>
                </a:cubicBezTo>
                <a:close/>
                <a:moveTo>
                  <a:pt x="117" y="98"/>
                </a:moveTo>
                <a:cubicBezTo>
                  <a:pt x="115" y="97"/>
                  <a:pt x="113" y="97"/>
                  <a:pt x="113" y="99"/>
                </a:cubicBezTo>
                <a:cubicBezTo>
                  <a:pt x="112" y="100"/>
                  <a:pt x="112" y="102"/>
                  <a:pt x="114" y="103"/>
                </a:cubicBezTo>
                <a:cubicBezTo>
                  <a:pt x="114" y="103"/>
                  <a:pt x="115" y="103"/>
                  <a:pt x="115" y="103"/>
                </a:cubicBezTo>
                <a:cubicBezTo>
                  <a:pt x="116" y="103"/>
                  <a:pt x="117" y="103"/>
                  <a:pt x="118" y="102"/>
                </a:cubicBezTo>
                <a:cubicBezTo>
                  <a:pt x="119" y="100"/>
                  <a:pt x="118" y="98"/>
                  <a:pt x="117" y="98"/>
                </a:cubicBezTo>
                <a:close/>
                <a:moveTo>
                  <a:pt x="44" y="54"/>
                </a:moveTo>
                <a:cubicBezTo>
                  <a:pt x="45" y="54"/>
                  <a:pt x="45" y="54"/>
                  <a:pt x="46" y="53"/>
                </a:cubicBezTo>
                <a:cubicBezTo>
                  <a:pt x="47" y="52"/>
                  <a:pt x="47" y="50"/>
                  <a:pt x="46" y="49"/>
                </a:cubicBezTo>
                <a:cubicBezTo>
                  <a:pt x="44" y="48"/>
                  <a:pt x="43" y="48"/>
                  <a:pt x="41" y="49"/>
                </a:cubicBezTo>
                <a:cubicBezTo>
                  <a:pt x="40" y="50"/>
                  <a:pt x="41" y="52"/>
                  <a:pt x="42" y="53"/>
                </a:cubicBezTo>
                <a:cubicBezTo>
                  <a:pt x="42" y="54"/>
                  <a:pt x="43" y="54"/>
                  <a:pt x="44" y="54"/>
                </a:cubicBezTo>
                <a:close/>
                <a:moveTo>
                  <a:pt x="36" y="98"/>
                </a:moveTo>
                <a:cubicBezTo>
                  <a:pt x="35" y="99"/>
                  <a:pt x="34" y="100"/>
                  <a:pt x="35" y="102"/>
                </a:cubicBezTo>
                <a:cubicBezTo>
                  <a:pt x="36" y="103"/>
                  <a:pt x="37" y="103"/>
                  <a:pt x="38" y="103"/>
                </a:cubicBezTo>
                <a:cubicBezTo>
                  <a:pt x="38" y="103"/>
                  <a:pt x="39" y="103"/>
                  <a:pt x="39" y="103"/>
                </a:cubicBezTo>
                <a:cubicBezTo>
                  <a:pt x="41" y="102"/>
                  <a:pt x="41" y="100"/>
                  <a:pt x="40" y="99"/>
                </a:cubicBezTo>
                <a:cubicBezTo>
                  <a:pt x="40" y="98"/>
                  <a:pt x="38" y="97"/>
                  <a:pt x="36" y="98"/>
                </a:cubicBezTo>
                <a:close/>
                <a:moveTo>
                  <a:pt x="37" y="90"/>
                </a:moveTo>
                <a:cubicBezTo>
                  <a:pt x="36" y="88"/>
                  <a:pt x="35" y="87"/>
                  <a:pt x="33" y="88"/>
                </a:cubicBezTo>
                <a:cubicBezTo>
                  <a:pt x="32" y="88"/>
                  <a:pt x="31" y="90"/>
                  <a:pt x="31" y="91"/>
                </a:cubicBezTo>
                <a:cubicBezTo>
                  <a:pt x="31" y="93"/>
                  <a:pt x="33" y="93"/>
                  <a:pt x="34" y="93"/>
                </a:cubicBezTo>
                <a:cubicBezTo>
                  <a:pt x="34" y="93"/>
                  <a:pt x="34" y="93"/>
                  <a:pt x="35" y="93"/>
                </a:cubicBezTo>
                <a:cubicBezTo>
                  <a:pt x="36" y="93"/>
                  <a:pt x="37" y="91"/>
                  <a:pt x="37" y="90"/>
                </a:cubicBezTo>
                <a:close/>
                <a:moveTo>
                  <a:pt x="33" y="72"/>
                </a:moveTo>
                <a:cubicBezTo>
                  <a:pt x="33" y="72"/>
                  <a:pt x="34" y="72"/>
                  <a:pt x="34" y="72"/>
                </a:cubicBezTo>
                <a:cubicBezTo>
                  <a:pt x="35" y="72"/>
                  <a:pt x="37" y="72"/>
                  <a:pt x="37" y="70"/>
                </a:cubicBezTo>
                <a:cubicBezTo>
                  <a:pt x="37" y="69"/>
                  <a:pt x="36" y="67"/>
                  <a:pt x="35" y="67"/>
                </a:cubicBezTo>
                <a:cubicBezTo>
                  <a:pt x="33" y="66"/>
                  <a:pt x="31" y="67"/>
                  <a:pt x="31" y="69"/>
                </a:cubicBezTo>
                <a:cubicBezTo>
                  <a:pt x="31" y="70"/>
                  <a:pt x="32" y="72"/>
                  <a:pt x="33" y="72"/>
                </a:cubicBezTo>
                <a:close/>
                <a:moveTo>
                  <a:pt x="33" y="83"/>
                </a:moveTo>
                <a:cubicBezTo>
                  <a:pt x="34" y="83"/>
                  <a:pt x="36" y="82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78"/>
                  <a:pt x="34" y="77"/>
                  <a:pt x="33" y="77"/>
                </a:cubicBezTo>
                <a:cubicBezTo>
                  <a:pt x="31" y="77"/>
                  <a:pt x="30" y="78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0" y="82"/>
                  <a:pt x="31" y="83"/>
                  <a:pt x="33" y="83"/>
                </a:cubicBezTo>
                <a:close/>
                <a:moveTo>
                  <a:pt x="36" y="62"/>
                </a:moveTo>
                <a:cubicBezTo>
                  <a:pt x="37" y="62"/>
                  <a:pt x="37" y="63"/>
                  <a:pt x="38" y="63"/>
                </a:cubicBezTo>
                <a:cubicBezTo>
                  <a:pt x="39" y="63"/>
                  <a:pt x="40" y="62"/>
                  <a:pt x="40" y="61"/>
                </a:cubicBezTo>
                <a:cubicBezTo>
                  <a:pt x="41" y="60"/>
                  <a:pt x="41" y="58"/>
                  <a:pt x="39" y="57"/>
                </a:cubicBezTo>
                <a:cubicBezTo>
                  <a:pt x="38" y="56"/>
                  <a:pt x="36" y="57"/>
                  <a:pt x="35" y="58"/>
                </a:cubicBezTo>
                <a:cubicBezTo>
                  <a:pt x="34" y="60"/>
                  <a:pt x="35" y="61"/>
                  <a:pt x="36" y="62"/>
                </a:cubicBezTo>
                <a:close/>
                <a:moveTo>
                  <a:pt x="42" y="107"/>
                </a:moveTo>
                <a:cubicBezTo>
                  <a:pt x="41" y="108"/>
                  <a:pt x="40" y="110"/>
                  <a:pt x="42" y="111"/>
                </a:cubicBezTo>
                <a:cubicBezTo>
                  <a:pt x="42" y="112"/>
                  <a:pt x="43" y="112"/>
                  <a:pt x="44" y="112"/>
                </a:cubicBezTo>
                <a:cubicBezTo>
                  <a:pt x="45" y="112"/>
                  <a:pt x="45" y="112"/>
                  <a:pt x="46" y="111"/>
                </a:cubicBezTo>
                <a:cubicBezTo>
                  <a:pt x="47" y="110"/>
                  <a:pt x="47" y="108"/>
                  <a:pt x="46" y="107"/>
                </a:cubicBezTo>
                <a:cubicBezTo>
                  <a:pt x="45" y="106"/>
                  <a:pt x="43" y="106"/>
                  <a:pt x="42" y="107"/>
                </a:cubicBezTo>
                <a:close/>
                <a:moveTo>
                  <a:pt x="71" y="39"/>
                </a:moveTo>
                <a:cubicBezTo>
                  <a:pt x="71" y="39"/>
                  <a:pt x="71" y="39"/>
                  <a:pt x="72" y="39"/>
                </a:cubicBezTo>
                <a:cubicBezTo>
                  <a:pt x="73" y="39"/>
                  <a:pt x="74" y="38"/>
                  <a:pt x="74" y="36"/>
                </a:cubicBezTo>
                <a:cubicBezTo>
                  <a:pt x="74" y="34"/>
                  <a:pt x="72" y="33"/>
                  <a:pt x="71" y="34"/>
                </a:cubicBezTo>
                <a:cubicBezTo>
                  <a:pt x="69" y="34"/>
                  <a:pt x="68" y="35"/>
                  <a:pt x="68" y="37"/>
                </a:cubicBezTo>
                <a:cubicBezTo>
                  <a:pt x="68" y="38"/>
                  <a:pt x="70" y="39"/>
                  <a:pt x="71" y="39"/>
                </a:cubicBezTo>
                <a:close/>
                <a:moveTo>
                  <a:pt x="81" y="39"/>
                </a:moveTo>
                <a:cubicBezTo>
                  <a:pt x="81" y="39"/>
                  <a:pt x="82" y="39"/>
                  <a:pt x="82" y="39"/>
                </a:cubicBezTo>
                <a:cubicBezTo>
                  <a:pt x="83" y="39"/>
                  <a:pt x="84" y="38"/>
                  <a:pt x="85" y="37"/>
                </a:cubicBezTo>
                <a:cubicBezTo>
                  <a:pt x="85" y="35"/>
                  <a:pt x="84" y="34"/>
                  <a:pt x="82" y="34"/>
                </a:cubicBezTo>
                <a:cubicBezTo>
                  <a:pt x="80" y="33"/>
                  <a:pt x="79" y="35"/>
                  <a:pt x="79" y="36"/>
                </a:cubicBezTo>
                <a:cubicBezTo>
                  <a:pt x="79" y="38"/>
                  <a:pt x="80" y="39"/>
                  <a:pt x="81" y="39"/>
                </a:cubicBezTo>
                <a:close/>
                <a:moveTo>
                  <a:pt x="91" y="42"/>
                </a:moveTo>
                <a:cubicBezTo>
                  <a:pt x="91" y="42"/>
                  <a:pt x="92" y="42"/>
                  <a:pt x="92" y="42"/>
                </a:cubicBezTo>
                <a:cubicBezTo>
                  <a:pt x="93" y="42"/>
                  <a:pt x="94" y="41"/>
                  <a:pt x="95" y="40"/>
                </a:cubicBezTo>
                <a:cubicBezTo>
                  <a:pt x="95" y="38"/>
                  <a:pt x="95" y="37"/>
                  <a:pt x="93" y="36"/>
                </a:cubicBezTo>
                <a:cubicBezTo>
                  <a:pt x="91" y="36"/>
                  <a:pt x="90" y="36"/>
                  <a:pt x="89" y="38"/>
                </a:cubicBezTo>
                <a:cubicBezTo>
                  <a:pt x="89" y="39"/>
                  <a:pt x="89" y="41"/>
                  <a:pt x="91" y="42"/>
                </a:cubicBezTo>
                <a:close/>
                <a:moveTo>
                  <a:pt x="61" y="42"/>
                </a:moveTo>
                <a:cubicBezTo>
                  <a:pt x="61" y="42"/>
                  <a:pt x="62" y="42"/>
                  <a:pt x="62" y="42"/>
                </a:cubicBezTo>
                <a:cubicBezTo>
                  <a:pt x="63" y="41"/>
                  <a:pt x="64" y="39"/>
                  <a:pt x="64" y="38"/>
                </a:cubicBezTo>
                <a:cubicBezTo>
                  <a:pt x="63" y="36"/>
                  <a:pt x="61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58" y="37"/>
                  <a:pt x="58" y="39"/>
                  <a:pt x="58" y="40"/>
                </a:cubicBezTo>
                <a:cubicBezTo>
                  <a:pt x="59" y="41"/>
                  <a:pt x="60" y="42"/>
                  <a:pt x="61" y="42"/>
                </a:cubicBezTo>
                <a:close/>
                <a:moveTo>
                  <a:pt x="53" y="114"/>
                </a:moveTo>
                <a:cubicBezTo>
                  <a:pt x="52" y="113"/>
                  <a:pt x="50" y="113"/>
                  <a:pt x="49" y="114"/>
                </a:cubicBezTo>
                <a:cubicBezTo>
                  <a:pt x="48" y="116"/>
                  <a:pt x="49" y="118"/>
                  <a:pt x="50" y="118"/>
                </a:cubicBezTo>
                <a:cubicBezTo>
                  <a:pt x="51" y="119"/>
                  <a:pt x="51" y="119"/>
                  <a:pt x="52" y="119"/>
                </a:cubicBezTo>
                <a:cubicBezTo>
                  <a:pt x="53" y="119"/>
                  <a:pt x="54" y="119"/>
                  <a:pt x="54" y="118"/>
                </a:cubicBezTo>
                <a:cubicBezTo>
                  <a:pt x="55" y="116"/>
                  <a:pt x="55" y="115"/>
                  <a:pt x="53" y="114"/>
                </a:cubicBezTo>
                <a:close/>
                <a:moveTo>
                  <a:pt x="52" y="47"/>
                </a:moveTo>
                <a:cubicBezTo>
                  <a:pt x="52" y="47"/>
                  <a:pt x="53" y="47"/>
                  <a:pt x="53" y="46"/>
                </a:cubicBezTo>
                <a:cubicBezTo>
                  <a:pt x="55" y="45"/>
                  <a:pt x="55" y="44"/>
                  <a:pt x="54" y="42"/>
                </a:cubicBezTo>
                <a:cubicBezTo>
                  <a:pt x="53" y="41"/>
                  <a:pt x="51" y="41"/>
                  <a:pt x="50" y="41"/>
                </a:cubicBezTo>
                <a:cubicBezTo>
                  <a:pt x="49" y="42"/>
                  <a:pt x="48" y="44"/>
                  <a:pt x="49" y="46"/>
                </a:cubicBezTo>
                <a:cubicBezTo>
                  <a:pt x="50" y="46"/>
                  <a:pt x="51" y="47"/>
                  <a:pt x="52" y="47"/>
                </a:cubicBezTo>
                <a:close/>
              </a:path>
            </a:pathLst>
          </a:custGeom>
          <a:solidFill>
            <a:srgbClr val="1143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8" name="Овал 187"/>
          <p:cNvSpPr/>
          <p:nvPr/>
        </p:nvSpPr>
        <p:spPr>
          <a:xfrm>
            <a:off x="1360660" y="5657722"/>
            <a:ext cx="232843" cy="2328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TextBox 188"/>
          <p:cNvSpPr txBox="1"/>
          <p:nvPr/>
        </p:nvSpPr>
        <p:spPr>
          <a:xfrm>
            <a:off x="1271156" y="5632269"/>
            <a:ext cx="3928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ЭП</a:t>
            </a:r>
            <a:endParaRPr lang="ru-RU" sz="11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0" name="Овал 189"/>
          <p:cNvSpPr/>
          <p:nvPr/>
        </p:nvSpPr>
        <p:spPr>
          <a:xfrm>
            <a:off x="1352799" y="5651412"/>
            <a:ext cx="238609" cy="238609"/>
          </a:xfrm>
          <a:prstGeom prst="ellipse">
            <a:avLst/>
          </a:prstGeom>
          <a:noFill/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1" name="TextBox 190"/>
          <p:cNvSpPr txBox="1"/>
          <p:nvPr/>
        </p:nvSpPr>
        <p:spPr>
          <a:xfrm>
            <a:off x="4532298" y="3834995"/>
            <a:ext cx="7231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Подраздел 2. 2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"Результат инвентаризации" – заполняется на основании подраздела 2.1 данными с отклонениями</a:t>
            </a:r>
            <a:endParaRPr lang="ru-RU" sz="1200" b="1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3" name="Прямоугольник 192"/>
          <p:cNvSpPr/>
          <p:nvPr/>
        </p:nvSpPr>
        <p:spPr>
          <a:xfrm>
            <a:off x="7474837" y="1042245"/>
            <a:ext cx="2454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5400" dirty="0" smtClean="0">
                <a:solidFill>
                  <a:srgbClr val="FF000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!</a:t>
            </a:r>
            <a:endParaRPr lang="ru-RU" sz="5400" dirty="0">
              <a:solidFill>
                <a:srgbClr val="FF0000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Прямоугольник 193"/>
          <p:cNvSpPr/>
          <p:nvPr/>
        </p:nvSpPr>
        <p:spPr>
          <a:xfrm>
            <a:off x="7470112" y="2200281"/>
            <a:ext cx="2454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5400" dirty="0" smtClean="0">
                <a:solidFill>
                  <a:srgbClr val="FF000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!</a:t>
            </a:r>
            <a:endParaRPr lang="ru-RU" sz="5400" dirty="0">
              <a:solidFill>
                <a:srgbClr val="FF0000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8" name="Группа 87"/>
          <p:cNvGrpSpPr/>
          <p:nvPr/>
        </p:nvGrpSpPr>
        <p:grpSpPr>
          <a:xfrm>
            <a:off x="107509" y="130912"/>
            <a:ext cx="2376751" cy="632764"/>
            <a:chOff x="107509" y="130912"/>
            <a:chExt cx="2376751" cy="632764"/>
          </a:xfrm>
        </p:grpSpPr>
        <p:grpSp>
          <p:nvGrpSpPr>
            <p:cNvPr id="89" name="Группа 88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93" name="Прямая соединительная линия 92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Группа 89"/>
            <p:cNvGrpSpPr/>
            <p:nvPr/>
          </p:nvGrpSpPr>
          <p:grpSpPr>
            <a:xfrm>
              <a:off x="107509" y="130912"/>
              <a:ext cx="2217158" cy="632764"/>
              <a:chOff x="107509" y="130912"/>
              <a:chExt cx="2217158" cy="632764"/>
            </a:xfrm>
          </p:grpSpPr>
          <p:pic>
            <p:nvPicPr>
              <p:cNvPr id="91" name="Рисунок 90" descr="Межрегиональное бухгалтерское УФК"/>
              <p:cNvPicPr/>
              <p:nvPr/>
            </p:nvPicPr>
            <p:blipFill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385"/>
              <a:stretch/>
            </p:blipFill>
            <p:spPr bwMode="auto">
              <a:xfrm>
                <a:off x="795048" y="272687"/>
                <a:ext cx="1529619" cy="4086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Рисунок 91"/>
              <p:cNvPicPr>
                <a:picLocks noChangeAspect="1"/>
              </p:cNvPicPr>
              <p:nvPr/>
            </p:nvPicPr>
            <p:blipFill rotWithShape="1">
              <a:blip r:embed="rId5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0272"/>
              <a:stretch/>
            </p:blipFill>
            <p:spPr>
              <a:xfrm>
                <a:off x="107509" y="130912"/>
                <a:ext cx="644261" cy="632764"/>
              </a:xfrm>
              <a:prstGeom prst="rect">
                <a:avLst/>
              </a:prstGeom>
            </p:spPr>
          </p:pic>
        </p:grpSp>
      </p:grp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25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2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152019" y="139511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Схема оформления ИО по НФА на примере ГИИС «Электронный бюджет»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87183" y="1055221"/>
            <a:ext cx="11886761" cy="1162900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843514" y="1364140"/>
            <a:ext cx="1138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Создан заголовок ИО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41420" y="2448786"/>
            <a:ext cx="1217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Сформирована и подписана Расписка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5607" y="1718743"/>
            <a:ext cx="1010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Бухгалтер </a:t>
            </a:r>
          </a:p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(МБУ ФК)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9092" y="2846527"/>
            <a:ext cx="603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МОЛ</a:t>
            </a:r>
          </a:p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(СЦУ)</a:t>
            </a:r>
            <a:endParaRPr lang="ru-RU" sz="12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12501" y="2218121"/>
            <a:ext cx="11837193" cy="1101506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316947" y="3905649"/>
            <a:ext cx="1287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ОИ</a:t>
            </a:r>
          </a:p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(СЦУ, член ИК)</a:t>
            </a:r>
            <a:endParaRPr lang="ru-RU" sz="12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379239" y="1442424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</a:t>
            </a:r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385678" y="2619403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11437F"/>
                </a:solidFill>
              </a:rPr>
              <a:t>2</a:t>
            </a:r>
            <a:r>
              <a:rPr lang="ru-RU" sz="1200" b="1" dirty="0" smtClean="0">
                <a:solidFill>
                  <a:srgbClr val="11437F"/>
                </a:solidFill>
              </a:rPr>
              <a:t>.1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6415825" y="3718855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</a:rPr>
              <a:t>3.1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26430" y="5055083"/>
            <a:ext cx="945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Члены ИК</a:t>
            </a:r>
          </a:p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(СЦУ)</a:t>
            </a:r>
            <a:endParaRPr lang="ru-RU" sz="12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92013" y="6112439"/>
            <a:ext cx="1524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Председатель ИК</a:t>
            </a:r>
          </a:p>
          <a:p>
            <a:pPr algn="ctr"/>
            <a:r>
              <a:rPr lang="ru-RU" sz="1200" b="1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(СЦУ)</a:t>
            </a:r>
            <a:endParaRPr lang="ru-RU" sz="12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835769" y="1364140"/>
            <a:ext cx="1707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Сформирован </a:t>
            </a:r>
          </a:p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подписан Раздел 1 ИО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6416346" y="1442424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</a:rPr>
              <a:t>1.2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214680" y="3323727"/>
            <a:ext cx="11837193" cy="1095352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6853275" y="3548238"/>
            <a:ext cx="111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Заполнен </a:t>
            </a:r>
            <a:b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подписан Раздел 2 ИО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6422264" y="4811884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</a:rPr>
              <a:t>4.1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890099" y="4733600"/>
            <a:ext cx="1087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Подписан </a:t>
            </a:r>
          </a:p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Раздел 2 ИО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216860" y="4426695"/>
            <a:ext cx="11837193" cy="1095352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428703" y="5910876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</a:rPr>
              <a:t>5.1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860483" y="5832592"/>
            <a:ext cx="1087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Подписан </a:t>
            </a:r>
          </a:p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Раздел 2 ИО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9771011" y="2619403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</a:rPr>
              <a:t>2.2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0220819" y="2448786"/>
            <a:ext cx="108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Заполнен </a:t>
            </a:r>
          </a:p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Подписан </a:t>
            </a:r>
          </a:p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Раздел 3 ИО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9773024" y="3718855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</a:rPr>
              <a:t>3.2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0209300" y="3548238"/>
            <a:ext cx="108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Заполнен</a:t>
            </a:r>
          </a:p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Подписан </a:t>
            </a:r>
          </a:p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Раздел 4 ИО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9779463" y="4811884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</a:rPr>
              <a:t>4.2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0247298" y="4733600"/>
            <a:ext cx="1087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Подписан </a:t>
            </a:r>
          </a:p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Раздел 4 ИО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9785902" y="5910876"/>
            <a:ext cx="419423" cy="305096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</a:rPr>
              <a:t>5.2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0217682" y="5832592"/>
            <a:ext cx="1087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Подписан </a:t>
            </a:r>
          </a:p>
          <a:p>
            <a:r>
              <a:rPr lang="ru-RU" sz="12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Раздел 4 ИО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221153" y="5525687"/>
            <a:ext cx="11837193" cy="1095352"/>
          </a:xfrm>
          <a:prstGeom prst="roundRect">
            <a:avLst/>
          </a:prstGeom>
          <a:noFill/>
          <a:ln w="952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0" name="Соединительная линия уступом 99"/>
          <p:cNvCxnSpPr>
            <a:stCxn id="25" idx="3"/>
            <a:endCxn id="82" idx="1"/>
          </p:cNvCxnSpPr>
          <p:nvPr/>
        </p:nvCxnSpPr>
        <p:spPr>
          <a:xfrm flipV="1">
            <a:off x="4059096" y="1594972"/>
            <a:ext cx="2357250" cy="1176980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>
            <a:stCxn id="82" idx="2"/>
            <a:endCxn id="66" idx="0"/>
          </p:cNvCxnSpPr>
          <p:nvPr/>
        </p:nvCxnSpPr>
        <p:spPr>
          <a:xfrm rot="5400000">
            <a:off x="5640131" y="2732927"/>
            <a:ext cx="1971335" cy="521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Соединительная линия уступом 112"/>
          <p:cNvCxnSpPr>
            <a:stCxn id="89" idx="3"/>
            <a:endCxn id="90" idx="1"/>
          </p:cNvCxnSpPr>
          <p:nvPr/>
        </p:nvCxnSpPr>
        <p:spPr>
          <a:xfrm flipV="1">
            <a:off x="7948098" y="2771951"/>
            <a:ext cx="1822913" cy="3291474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оединительная линия уступом 115"/>
          <p:cNvCxnSpPr>
            <a:stCxn id="90" idx="2"/>
            <a:endCxn id="92" idx="0"/>
          </p:cNvCxnSpPr>
          <p:nvPr/>
        </p:nvCxnSpPr>
        <p:spPr>
          <a:xfrm rot="16200000" flipH="1">
            <a:off x="9584551" y="3320670"/>
            <a:ext cx="794356" cy="2013"/>
          </a:xfrm>
          <a:prstGeom prst="bentConnector3">
            <a:avLst>
              <a:gd name="adj1" fmla="val 50000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780771" y="2319433"/>
            <a:ext cx="402100" cy="55972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57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778465" y="1177109"/>
            <a:ext cx="402100" cy="55972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58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765552" y="3375344"/>
            <a:ext cx="402100" cy="55972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59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766301" y="4514813"/>
            <a:ext cx="402100" cy="55972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60" name="Freeform 195">
            <a:extLst>
              <a:ext uri="{FF2B5EF4-FFF2-40B4-BE49-F238E27FC236}">
                <a16:creationId xmlns="" xmlns:a16="http://schemas.microsoft.com/office/drawing/2014/main" id="{9683A0F0-22CE-44C4-B6D5-E7A18F9DC19C}"/>
              </a:ext>
            </a:extLst>
          </p:cNvPr>
          <p:cNvSpPr>
            <a:spLocks noEditPoints="1"/>
          </p:cNvSpPr>
          <p:nvPr/>
        </p:nvSpPr>
        <p:spPr bwMode="auto">
          <a:xfrm>
            <a:off x="766301" y="5609800"/>
            <a:ext cx="402100" cy="559722"/>
          </a:xfrm>
          <a:custGeom>
            <a:avLst/>
            <a:gdLst>
              <a:gd name="T0" fmla="*/ 283971 w 116"/>
              <a:gd name="T1" fmla="*/ 352187 h 160"/>
              <a:gd name="T2" fmla="*/ 297656 w 116"/>
              <a:gd name="T3" fmla="*/ 245150 h 160"/>
              <a:gd name="T4" fmla="*/ 205280 w 116"/>
              <a:gd name="T5" fmla="*/ 0 h 160"/>
              <a:gd name="T6" fmla="*/ 61584 w 116"/>
              <a:gd name="T7" fmla="*/ 203716 h 160"/>
              <a:gd name="T8" fmla="*/ 112904 w 116"/>
              <a:gd name="T9" fmla="*/ 352187 h 160"/>
              <a:gd name="T10" fmla="*/ 0 w 116"/>
              <a:gd name="T11" fmla="*/ 473035 h 160"/>
              <a:gd name="T12" fmla="*/ 119747 w 116"/>
              <a:gd name="T13" fmla="*/ 542092 h 160"/>
              <a:gd name="T14" fmla="*/ 75269 w 116"/>
              <a:gd name="T15" fmla="*/ 462677 h 160"/>
              <a:gd name="T16" fmla="*/ 17107 w 116"/>
              <a:gd name="T17" fmla="*/ 473035 h 160"/>
              <a:gd name="T18" fmla="*/ 157381 w 116"/>
              <a:gd name="T19" fmla="*/ 535186 h 160"/>
              <a:gd name="T20" fmla="*/ 167645 w 116"/>
              <a:gd name="T21" fmla="*/ 552450 h 160"/>
              <a:gd name="T22" fmla="*/ 232651 w 116"/>
              <a:gd name="T23" fmla="*/ 552450 h 160"/>
              <a:gd name="T24" fmla="*/ 390032 w 116"/>
              <a:gd name="T25" fmla="*/ 552450 h 160"/>
              <a:gd name="T26" fmla="*/ 270286 w 116"/>
              <a:gd name="T27" fmla="*/ 365998 h 160"/>
              <a:gd name="T28" fmla="*/ 249758 w 116"/>
              <a:gd name="T29" fmla="*/ 352187 h 160"/>
              <a:gd name="T30" fmla="*/ 218966 w 116"/>
              <a:gd name="T31" fmla="*/ 421243 h 160"/>
              <a:gd name="T32" fmla="*/ 181331 w 116"/>
              <a:gd name="T33" fmla="*/ 421243 h 160"/>
              <a:gd name="T34" fmla="*/ 167645 w 116"/>
              <a:gd name="T35" fmla="*/ 352187 h 160"/>
              <a:gd name="T36" fmla="*/ 191595 w 116"/>
              <a:gd name="T37" fmla="*/ 324564 h 160"/>
              <a:gd name="T38" fmla="*/ 198438 w 116"/>
              <a:gd name="T39" fmla="*/ 383262 h 160"/>
              <a:gd name="T40" fmla="*/ 301078 w 116"/>
              <a:gd name="T41" fmla="*/ 179546 h 160"/>
              <a:gd name="T42" fmla="*/ 99219 w 116"/>
              <a:gd name="T43" fmla="*/ 179546 h 160"/>
              <a:gd name="T44" fmla="*/ 109483 w 116"/>
              <a:gd name="T45" fmla="*/ 151924 h 160"/>
              <a:gd name="T46" fmla="*/ 106061 w 116"/>
              <a:gd name="T47" fmla="*/ 155377 h 160"/>
              <a:gd name="T48" fmla="*/ 106061 w 116"/>
              <a:gd name="T49" fmla="*/ 155377 h 160"/>
              <a:gd name="T50" fmla="*/ 102640 w 116"/>
              <a:gd name="T51" fmla="*/ 155377 h 160"/>
              <a:gd name="T52" fmla="*/ 102640 w 116"/>
              <a:gd name="T53" fmla="*/ 155377 h 160"/>
              <a:gd name="T54" fmla="*/ 102640 w 116"/>
              <a:gd name="T55" fmla="*/ 158829 h 160"/>
              <a:gd name="T56" fmla="*/ 99219 w 116"/>
              <a:gd name="T57" fmla="*/ 158829 h 160"/>
              <a:gd name="T58" fmla="*/ 99219 w 116"/>
              <a:gd name="T59" fmla="*/ 162282 h 160"/>
              <a:gd name="T60" fmla="*/ 92376 w 116"/>
              <a:gd name="T61" fmla="*/ 120848 h 160"/>
              <a:gd name="T62" fmla="*/ 307920 w 116"/>
              <a:gd name="T63" fmla="*/ 165735 h 160"/>
              <a:gd name="T64" fmla="*/ 301078 w 116"/>
              <a:gd name="T65" fmla="*/ 162282 h 160"/>
              <a:gd name="T66" fmla="*/ 297656 w 116"/>
              <a:gd name="T67" fmla="*/ 158829 h 160"/>
              <a:gd name="T68" fmla="*/ 297656 w 116"/>
              <a:gd name="T69" fmla="*/ 158829 h 160"/>
              <a:gd name="T70" fmla="*/ 297656 w 116"/>
              <a:gd name="T71" fmla="*/ 155377 h 160"/>
              <a:gd name="T72" fmla="*/ 297656 w 116"/>
              <a:gd name="T73" fmla="*/ 155377 h 160"/>
              <a:gd name="T74" fmla="*/ 294235 w 116"/>
              <a:gd name="T75" fmla="*/ 155377 h 160"/>
              <a:gd name="T76" fmla="*/ 294235 w 116"/>
              <a:gd name="T77" fmla="*/ 155377 h 160"/>
              <a:gd name="T78" fmla="*/ 232651 w 116"/>
              <a:gd name="T79" fmla="*/ 100132 h 160"/>
              <a:gd name="T80" fmla="*/ 236072 w 116"/>
              <a:gd name="T81" fmla="*/ 120848 h 160"/>
              <a:gd name="T82" fmla="*/ 191595 w 116"/>
              <a:gd name="T83" fmla="*/ 307300 h 160"/>
              <a:gd name="T84" fmla="*/ 150539 w 116"/>
              <a:gd name="T85" fmla="*/ 355640 h 160"/>
              <a:gd name="T86" fmla="*/ 126589 w 116"/>
              <a:gd name="T87" fmla="*/ 365998 h 160"/>
              <a:gd name="T88" fmla="*/ 147117 w 116"/>
              <a:gd name="T89" fmla="*/ 441960 h 160"/>
              <a:gd name="T90" fmla="*/ 174488 w 116"/>
              <a:gd name="T91" fmla="*/ 448866 h 160"/>
              <a:gd name="T92" fmla="*/ 208702 w 116"/>
              <a:gd name="T93" fmla="*/ 459224 h 160"/>
              <a:gd name="T94" fmla="*/ 232651 w 116"/>
              <a:gd name="T95" fmla="*/ 431602 h 160"/>
              <a:gd name="T96" fmla="*/ 253179 w 116"/>
              <a:gd name="T97" fmla="*/ 441960 h 160"/>
              <a:gd name="T98" fmla="*/ 379768 w 116"/>
              <a:gd name="T99" fmla="*/ 535186 h 160"/>
              <a:gd name="T100" fmla="*/ 314763 w 116"/>
              <a:gd name="T101" fmla="*/ 469583 h 160"/>
              <a:gd name="T102" fmla="*/ 328448 w 116"/>
              <a:gd name="T103" fmla="*/ 390168 h 160"/>
              <a:gd name="T104" fmla="*/ 379768 w 116"/>
              <a:gd name="T105" fmla="*/ 473035 h 160"/>
              <a:gd name="T106" fmla="*/ 184752 w 116"/>
              <a:gd name="T107" fmla="*/ 203716 h 160"/>
              <a:gd name="T108" fmla="*/ 208702 w 116"/>
              <a:gd name="T109" fmla="*/ 224433 h 1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16" h="160">
                <a:moveTo>
                  <a:pt x="103" y="111"/>
                </a:moveTo>
                <a:cubicBezTo>
                  <a:pt x="103" y="111"/>
                  <a:pt x="103" y="111"/>
                  <a:pt x="103" y="111"/>
                </a:cubicBezTo>
                <a:cubicBezTo>
                  <a:pt x="100" y="109"/>
                  <a:pt x="98" y="109"/>
                  <a:pt x="98" y="109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1"/>
                  <a:pt x="73" y="91"/>
                  <a:pt x="73" y="91"/>
                </a:cubicBezTo>
                <a:cubicBezTo>
                  <a:pt x="81" y="87"/>
                  <a:pt x="86" y="80"/>
                  <a:pt x="87" y="71"/>
                </a:cubicBezTo>
                <a:cubicBezTo>
                  <a:pt x="94" y="71"/>
                  <a:pt x="98" y="65"/>
                  <a:pt x="98" y="59"/>
                </a:cubicBezTo>
                <a:cubicBezTo>
                  <a:pt x="98" y="56"/>
                  <a:pt x="97" y="53"/>
                  <a:pt x="95" y="51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16"/>
                  <a:pt x="79" y="0"/>
                  <a:pt x="6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38" y="0"/>
                  <a:pt x="22" y="16"/>
                  <a:pt x="22" y="35"/>
                </a:cubicBezTo>
                <a:cubicBezTo>
                  <a:pt x="22" y="51"/>
                  <a:pt x="22" y="51"/>
                  <a:pt x="22" y="51"/>
                </a:cubicBezTo>
                <a:cubicBezTo>
                  <a:pt x="20" y="53"/>
                  <a:pt x="18" y="56"/>
                  <a:pt x="18" y="59"/>
                </a:cubicBezTo>
                <a:cubicBezTo>
                  <a:pt x="18" y="65"/>
                  <a:pt x="23" y="71"/>
                  <a:pt x="30" y="71"/>
                </a:cubicBezTo>
                <a:cubicBezTo>
                  <a:pt x="31" y="80"/>
                  <a:pt x="36" y="87"/>
                  <a:pt x="44" y="91"/>
                </a:cubicBezTo>
                <a:cubicBezTo>
                  <a:pt x="44" y="95"/>
                  <a:pt x="44" y="95"/>
                  <a:pt x="44" y="95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9"/>
                  <a:pt x="13" y="110"/>
                  <a:pt x="9" y="114"/>
                </a:cubicBezTo>
                <a:cubicBezTo>
                  <a:pt x="5" y="118"/>
                  <a:pt x="0" y="126"/>
                  <a:pt x="0" y="137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9"/>
                  <a:pt x="1" y="160"/>
                  <a:pt x="3" y="160"/>
                </a:cubicBezTo>
                <a:cubicBezTo>
                  <a:pt x="33" y="160"/>
                  <a:pt x="33" y="160"/>
                  <a:pt x="33" y="160"/>
                </a:cubicBezTo>
                <a:cubicBezTo>
                  <a:pt x="34" y="160"/>
                  <a:pt x="35" y="159"/>
                  <a:pt x="35" y="157"/>
                </a:cubicBezTo>
                <a:cubicBezTo>
                  <a:pt x="35" y="156"/>
                  <a:pt x="34" y="155"/>
                  <a:pt x="33" y="155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36"/>
                  <a:pt x="25" y="136"/>
                  <a:pt x="25" y="136"/>
                </a:cubicBezTo>
                <a:cubicBezTo>
                  <a:pt x="25" y="135"/>
                  <a:pt x="24" y="134"/>
                  <a:pt x="22" y="134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0" y="155"/>
                  <a:pt x="20" y="155"/>
                  <a:pt x="20" y="155"/>
                </a:cubicBezTo>
                <a:cubicBezTo>
                  <a:pt x="5" y="155"/>
                  <a:pt x="5" y="155"/>
                  <a:pt x="5" y="155"/>
                </a:cubicBezTo>
                <a:cubicBezTo>
                  <a:pt x="5" y="137"/>
                  <a:pt x="5" y="137"/>
                  <a:pt x="5" y="137"/>
                </a:cubicBezTo>
                <a:cubicBezTo>
                  <a:pt x="5" y="119"/>
                  <a:pt x="20" y="113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40" y="155"/>
                  <a:pt x="40" y="155"/>
                  <a:pt x="40" y="155"/>
                </a:cubicBezTo>
                <a:cubicBezTo>
                  <a:pt x="39" y="155"/>
                  <a:pt x="38" y="156"/>
                  <a:pt x="38" y="157"/>
                </a:cubicBezTo>
                <a:cubicBezTo>
                  <a:pt x="38" y="159"/>
                  <a:pt x="39" y="160"/>
                  <a:pt x="40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5" y="160"/>
                  <a:pt x="116" y="159"/>
                  <a:pt x="116" y="15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2"/>
                  <a:pt x="108" y="114"/>
                  <a:pt x="103" y="111"/>
                </a:cubicBezTo>
                <a:close/>
                <a:moveTo>
                  <a:pt x="79" y="106"/>
                </a:moveTo>
                <a:cubicBezTo>
                  <a:pt x="72" y="122"/>
                  <a:pt x="72" y="122"/>
                  <a:pt x="72" y="122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3" y="104"/>
                  <a:pt x="73" y="103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lnTo>
                  <a:pt x="79" y="106"/>
                </a:lnTo>
                <a:close/>
                <a:moveTo>
                  <a:pt x="64" y="122"/>
                </a:moveTo>
                <a:cubicBezTo>
                  <a:pt x="62" y="127"/>
                  <a:pt x="62" y="127"/>
                  <a:pt x="62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58" y="118"/>
                  <a:pt x="58" y="118"/>
                  <a:pt x="58" y="118"/>
                </a:cubicBezTo>
                <a:lnTo>
                  <a:pt x="64" y="122"/>
                </a:lnTo>
                <a:close/>
                <a:moveTo>
                  <a:pt x="49" y="102"/>
                </a:moveTo>
                <a:cubicBezTo>
                  <a:pt x="49" y="102"/>
                  <a:pt x="49" y="102"/>
                  <a:pt x="49" y="102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93"/>
                  <a:pt x="49" y="93"/>
                  <a:pt x="49" y="93"/>
                </a:cubicBezTo>
                <a:cubicBezTo>
                  <a:pt x="51" y="94"/>
                  <a:pt x="54" y="94"/>
                  <a:pt x="56" y="94"/>
                </a:cubicBezTo>
                <a:cubicBezTo>
                  <a:pt x="61" y="94"/>
                  <a:pt x="61" y="94"/>
                  <a:pt x="61" y="94"/>
                </a:cubicBezTo>
                <a:cubicBezTo>
                  <a:pt x="63" y="94"/>
                  <a:pt x="66" y="94"/>
                  <a:pt x="68" y="93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58" y="111"/>
                  <a:pt x="58" y="111"/>
                  <a:pt x="58" y="111"/>
                </a:cubicBezTo>
                <a:lnTo>
                  <a:pt x="49" y="102"/>
                </a:lnTo>
                <a:close/>
                <a:moveTo>
                  <a:pt x="93" y="59"/>
                </a:moveTo>
                <a:cubicBezTo>
                  <a:pt x="93" y="62"/>
                  <a:pt x="91" y="65"/>
                  <a:pt x="88" y="66"/>
                </a:cubicBezTo>
                <a:cubicBezTo>
                  <a:pt x="88" y="52"/>
                  <a:pt x="88" y="52"/>
                  <a:pt x="88" y="52"/>
                </a:cubicBezTo>
                <a:cubicBezTo>
                  <a:pt x="91" y="53"/>
                  <a:pt x="93" y="56"/>
                  <a:pt x="93" y="59"/>
                </a:cubicBezTo>
                <a:close/>
                <a:moveTo>
                  <a:pt x="29" y="66"/>
                </a:moveTo>
                <a:cubicBezTo>
                  <a:pt x="26" y="65"/>
                  <a:pt x="24" y="62"/>
                  <a:pt x="24" y="59"/>
                </a:cubicBezTo>
                <a:cubicBezTo>
                  <a:pt x="24" y="56"/>
                  <a:pt x="26" y="53"/>
                  <a:pt x="29" y="52"/>
                </a:cubicBezTo>
                <a:lnTo>
                  <a:pt x="29" y="66"/>
                </a:lnTo>
                <a:close/>
                <a:moveTo>
                  <a:pt x="32" y="44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4"/>
                  <a:pt x="32" y="44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9" y="46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19"/>
                  <a:pt x="40" y="5"/>
                  <a:pt x="57" y="5"/>
                </a:cubicBezTo>
                <a:cubicBezTo>
                  <a:pt x="60" y="5"/>
                  <a:pt x="60" y="5"/>
                  <a:pt x="60" y="5"/>
                </a:cubicBezTo>
                <a:cubicBezTo>
                  <a:pt x="77" y="5"/>
                  <a:pt x="90" y="19"/>
                  <a:pt x="90" y="35"/>
                </a:cubicBezTo>
                <a:cubicBezTo>
                  <a:pt x="90" y="48"/>
                  <a:pt x="90" y="48"/>
                  <a:pt x="90" y="48"/>
                </a:cubicBezTo>
                <a:cubicBezTo>
                  <a:pt x="89" y="47"/>
                  <a:pt x="89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7"/>
                  <a:pt x="88" y="47"/>
                  <a:pt x="88" y="47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8" y="46"/>
                  <a:pt x="88" y="46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7" y="45"/>
                  <a:pt x="87" y="45"/>
                  <a:pt x="87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76" y="42"/>
                  <a:pt x="73" y="30"/>
                  <a:pt x="73" y="30"/>
                </a:cubicBezTo>
                <a:cubicBezTo>
                  <a:pt x="72" y="29"/>
                  <a:pt x="72" y="28"/>
                  <a:pt x="71" y="28"/>
                </a:cubicBezTo>
                <a:cubicBezTo>
                  <a:pt x="70" y="28"/>
                  <a:pt x="69" y="28"/>
                  <a:pt x="68" y="29"/>
                </a:cubicBezTo>
                <a:cubicBezTo>
                  <a:pt x="57" y="44"/>
                  <a:pt x="32" y="44"/>
                  <a:pt x="32" y="44"/>
                </a:cubicBezTo>
                <a:close/>
                <a:moveTo>
                  <a:pt x="34" y="67"/>
                </a:moveTo>
                <a:cubicBezTo>
                  <a:pt x="34" y="49"/>
                  <a:pt x="34" y="49"/>
                  <a:pt x="34" y="49"/>
                </a:cubicBezTo>
                <a:cubicBezTo>
                  <a:pt x="41" y="49"/>
                  <a:pt x="58" y="47"/>
                  <a:pt x="69" y="35"/>
                </a:cubicBezTo>
                <a:cubicBezTo>
                  <a:pt x="71" y="40"/>
                  <a:pt x="75" y="46"/>
                  <a:pt x="83" y="49"/>
                </a:cubicBezTo>
                <a:cubicBezTo>
                  <a:pt x="83" y="67"/>
                  <a:pt x="83" y="67"/>
                  <a:pt x="83" y="67"/>
                </a:cubicBezTo>
                <a:cubicBezTo>
                  <a:pt x="83" y="79"/>
                  <a:pt x="73" y="89"/>
                  <a:pt x="61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44" y="89"/>
                  <a:pt x="34" y="79"/>
                  <a:pt x="34" y="67"/>
                </a:cubicBezTo>
                <a:close/>
                <a:moveTo>
                  <a:pt x="44" y="101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4"/>
                  <a:pt x="45" y="105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37" y="106"/>
                  <a:pt x="37" y="106"/>
                  <a:pt x="37" y="106"/>
                </a:cubicBezTo>
                <a:lnTo>
                  <a:pt x="44" y="101"/>
                </a:lnTo>
                <a:close/>
                <a:moveTo>
                  <a:pt x="48" y="146"/>
                </a:moveTo>
                <a:cubicBezTo>
                  <a:pt x="43" y="128"/>
                  <a:pt x="43" y="128"/>
                  <a:pt x="43" y="128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5" y="128"/>
                  <a:pt x="45" y="128"/>
                  <a:pt x="45" y="127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51" y="130"/>
                  <a:pt x="51" y="130"/>
                  <a:pt x="51" y="130"/>
                </a:cubicBezTo>
                <a:lnTo>
                  <a:pt x="48" y="146"/>
                </a:lnTo>
                <a:close/>
                <a:moveTo>
                  <a:pt x="52" y="155"/>
                </a:moveTo>
                <a:cubicBezTo>
                  <a:pt x="55" y="133"/>
                  <a:pt x="55" y="133"/>
                  <a:pt x="55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5" y="155"/>
                  <a:pt x="65" y="155"/>
                  <a:pt x="65" y="155"/>
                </a:cubicBezTo>
                <a:lnTo>
                  <a:pt x="52" y="155"/>
                </a:lnTo>
                <a:close/>
                <a:moveTo>
                  <a:pt x="66" y="130"/>
                </a:moveTo>
                <a:cubicBezTo>
                  <a:pt x="68" y="125"/>
                  <a:pt x="68" y="125"/>
                  <a:pt x="68" y="125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2" y="128"/>
                  <a:pt x="72" y="128"/>
                  <a:pt x="73" y="128"/>
                </a:cubicBezTo>
                <a:cubicBezTo>
                  <a:pt x="73" y="128"/>
                  <a:pt x="73" y="128"/>
                  <a:pt x="73" y="128"/>
                </a:cubicBezTo>
                <a:cubicBezTo>
                  <a:pt x="73" y="128"/>
                  <a:pt x="74" y="128"/>
                  <a:pt x="74" y="128"/>
                </a:cubicBezTo>
                <a:cubicBezTo>
                  <a:pt x="69" y="146"/>
                  <a:pt x="69" y="146"/>
                  <a:pt x="69" y="146"/>
                </a:cubicBezTo>
                <a:lnTo>
                  <a:pt x="66" y="130"/>
                </a:lnTo>
                <a:close/>
                <a:moveTo>
                  <a:pt x="111" y="155"/>
                </a:moveTo>
                <a:cubicBezTo>
                  <a:pt x="111" y="155"/>
                  <a:pt x="111" y="155"/>
                  <a:pt x="1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5"/>
                  <a:pt x="96" y="134"/>
                  <a:pt x="94" y="134"/>
                </a:cubicBezTo>
                <a:cubicBezTo>
                  <a:pt x="93" y="134"/>
                  <a:pt x="92" y="135"/>
                  <a:pt x="92" y="136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6" y="113"/>
                  <a:pt x="98" y="114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5" y="119"/>
                  <a:pt x="111" y="125"/>
                  <a:pt x="111" y="137"/>
                </a:cubicBezTo>
                <a:lnTo>
                  <a:pt x="111" y="155"/>
                </a:lnTo>
                <a:close/>
                <a:moveTo>
                  <a:pt x="57" y="70"/>
                </a:moveTo>
                <a:cubicBezTo>
                  <a:pt x="56" y="70"/>
                  <a:pt x="54" y="69"/>
                  <a:pt x="54" y="67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7"/>
                  <a:pt x="56" y="56"/>
                  <a:pt x="57" y="56"/>
                </a:cubicBezTo>
                <a:cubicBezTo>
                  <a:pt x="58" y="56"/>
                  <a:pt x="60" y="57"/>
                  <a:pt x="60" y="59"/>
                </a:cubicBezTo>
                <a:cubicBezTo>
                  <a:pt x="60" y="65"/>
                  <a:pt x="60" y="65"/>
                  <a:pt x="60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3" y="65"/>
                  <a:pt x="64" y="66"/>
                  <a:pt x="64" y="67"/>
                </a:cubicBezTo>
                <a:cubicBezTo>
                  <a:pt x="64" y="69"/>
                  <a:pt x="63" y="70"/>
                  <a:pt x="61" y="70"/>
                </a:cubicBezTo>
                <a:lnTo>
                  <a:pt x="57" y="70"/>
                </a:lnTo>
                <a:close/>
              </a:path>
            </a:pathLst>
          </a:custGeom>
          <a:solidFill>
            <a:srgbClr val="11437F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cxnSp>
        <p:nvCxnSpPr>
          <p:cNvPr id="10" name="Прямая со стрелкой 9"/>
          <p:cNvCxnSpPr>
            <a:stCxn id="62" idx="2"/>
            <a:endCxn id="64" idx="0"/>
          </p:cNvCxnSpPr>
          <p:nvPr/>
        </p:nvCxnSpPr>
        <p:spPr>
          <a:xfrm>
            <a:off x="2588951" y="1747520"/>
            <a:ext cx="6439" cy="871883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6627965" y="4025646"/>
            <a:ext cx="0" cy="786237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6638414" y="5128928"/>
            <a:ext cx="0" cy="786237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9980722" y="4033576"/>
            <a:ext cx="0" cy="786237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9995613" y="5123629"/>
            <a:ext cx="0" cy="786237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Группа 60"/>
          <p:cNvGrpSpPr/>
          <p:nvPr/>
        </p:nvGrpSpPr>
        <p:grpSpPr>
          <a:xfrm>
            <a:off x="107509" y="130912"/>
            <a:ext cx="2376751" cy="632764"/>
            <a:chOff x="107509" y="130912"/>
            <a:chExt cx="2376751" cy="632764"/>
          </a:xfrm>
        </p:grpSpPr>
        <p:grpSp>
          <p:nvGrpSpPr>
            <p:cNvPr id="63" name="Группа 62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73" name="Прямая соединительная линия 72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Прямая соединительная линия 73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Группа 69"/>
            <p:cNvGrpSpPr/>
            <p:nvPr/>
          </p:nvGrpSpPr>
          <p:grpSpPr>
            <a:xfrm>
              <a:off x="107509" y="130912"/>
              <a:ext cx="2217158" cy="632764"/>
              <a:chOff x="107509" y="130912"/>
              <a:chExt cx="2217158" cy="632764"/>
            </a:xfrm>
          </p:grpSpPr>
          <p:pic>
            <p:nvPicPr>
              <p:cNvPr id="71" name="Рисунок 70" descr="Межрегиональное бухгалтерское УФК"/>
              <p:cNvPicPr/>
              <p:nvPr/>
            </p:nvPicPr>
            <p:blipFill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385"/>
              <a:stretch/>
            </p:blipFill>
            <p:spPr bwMode="auto">
              <a:xfrm>
                <a:off x="795048" y="272687"/>
                <a:ext cx="1529619" cy="4086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Рисунок 71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0272"/>
              <a:stretch/>
            </p:blipFill>
            <p:spPr>
              <a:xfrm>
                <a:off x="107509" y="130912"/>
                <a:ext cx="644261" cy="632764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26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76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Ошибки в оформлении документов, отмеченные Счетной палатой Российской Федерации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03274" y="1819905"/>
            <a:ext cx="10634443" cy="964641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803275" y="1819905"/>
            <a:ext cx="1536140" cy="964641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803275" y="2306076"/>
            <a:ext cx="1536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Ошибка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5" name="Freeform 39">
            <a:extLst>
              <a:ext uri="{FF2B5EF4-FFF2-40B4-BE49-F238E27FC236}">
                <a16:creationId xmlns="" xmlns:a16="http://schemas.microsoft.com/office/drawing/2014/main" id="{83F4411A-0C22-4123-9D86-78A9FA4C4C76}"/>
              </a:ext>
            </a:extLst>
          </p:cNvPr>
          <p:cNvSpPr>
            <a:spLocks noEditPoints="1"/>
          </p:cNvSpPr>
          <p:nvPr/>
        </p:nvSpPr>
        <p:spPr bwMode="auto">
          <a:xfrm>
            <a:off x="1416964" y="1951040"/>
            <a:ext cx="308761" cy="311454"/>
          </a:xfrm>
          <a:custGeom>
            <a:avLst/>
            <a:gdLst>
              <a:gd name="T0" fmla="*/ 467598 w 160"/>
              <a:gd name="T1" fmla="*/ 79187 h 160"/>
              <a:gd name="T2" fmla="*/ 273050 w 160"/>
              <a:gd name="T3" fmla="*/ 0 h 160"/>
              <a:gd name="T4" fmla="*/ 78502 w 160"/>
              <a:gd name="T5" fmla="*/ 79187 h 160"/>
              <a:gd name="T6" fmla="*/ 0 w 160"/>
              <a:gd name="T7" fmla="*/ 275432 h 160"/>
              <a:gd name="T8" fmla="*/ 78502 w 160"/>
              <a:gd name="T9" fmla="*/ 471676 h 160"/>
              <a:gd name="T10" fmla="*/ 273050 w 160"/>
              <a:gd name="T11" fmla="*/ 550863 h 160"/>
              <a:gd name="T12" fmla="*/ 467598 w 160"/>
              <a:gd name="T13" fmla="*/ 471676 h 160"/>
              <a:gd name="T14" fmla="*/ 546100 w 160"/>
              <a:gd name="T15" fmla="*/ 275432 h 160"/>
              <a:gd name="T16" fmla="*/ 467598 w 160"/>
              <a:gd name="T17" fmla="*/ 79187 h 160"/>
              <a:gd name="T18" fmla="*/ 501729 w 160"/>
              <a:gd name="T19" fmla="*/ 275432 h 160"/>
              <a:gd name="T20" fmla="*/ 450533 w 160"/>
              <a:gd name="T21" fmla="*/ 423476 h 160"/>
              <a:gd name="T22" fmla="*/ 126286 w 160"/>
              <a:gd name="T23" fmla="*/ 96401 h 160"/>
              <a:gd name="T24" fmla="*/ 273050 w 160"/>
              <a:gd name="T25" fmla="*/ 44758 h 160"/>
              <a:gd name="T26" fmla="*/ 501729 w 160"/>
              <a:gd name="T27" fmla="*/ 275432 h 160"/>
              <a:gd name="T28" fmla="*/ 44371 w 160"/>
              <a:gd name="T29" fmla="*/ 275432 h 160"/>
              <a:gd name="T30" fmla="*/ 95568 w 160"/>
              <a:gd name="T31" fmla="*/ 127387 h 160"/>
              <a:gd name="T32" fmla="*/ 419814 w 160"/>
              <a:gd name="T33" fmla="*/ 454462 h 160"/>
              <a:gd name="T34" fmla="*/ 273050 w 160"/>
              <a:gd name="T35" fmla="*/ 506105 h 160"/>
              <a:gd name="T36" fmla="*/ 44371 w 160"/>
              <a:gd name="T37" fmla="*/ 275432 h 1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60" h="160">
                <a:moveTo>
                  <a:pt x="137" y="23"/>
                </a:moveTo>
                <a:cubicBezTo>
                  <a:pt x="121" y="8"/>
                  <a:pt x="101" y="0"/>
                  <a:pt x="80" y="0"/>
                </a:cubicBezTo>
                <a:cubicBezTo>
                  <a:pt x="59" y="0"/>
                  <a:pt x="39" y="8"/>
                  <a:pt x="23" y="23"/>
                </a:cubicBezTo>
                <a:cubicBezTo>
                  <a:pt x="8" y="39"/>
                  <a:pt x="0" y="59"/>
                  <a:pt x="0" y="80"/>
                </a:cubicBezTo>
                <a:cubicBezTo>
                  <a:pt x="0" y="101"/>
                  <a:pt x="8" y="121"/>
                  <a:pt x="23" y="137"/>
                </a:cubicBezTo>
                <a:cubicBezTo>
                  <a:pt x="39" y="152"/>
                  <a:pt x="59" y="160"/>
                  <a:pt x="80" y="160"/>
                </a:cubicBezTo>
                <a:cubicBezTo>
                  <a:pt x="101" y="160"/>
                  <a:pt x="121" y="152"/>
                  <a:pt x="137" y="137"/>
                </a:cubicBezTo>
                <a:cubicBezTo>
                  <a:pt x="152" y="121"/>
                  <a:pt x="160" y="101"/>
                  <a:pt x="160" y="80"/>
                </a:cubicBezTo>
                <a:cubicBezTo>
                  <a:pt x="160" y="59"/>
                  <a:pt x="152" y="39"/>
                  <a:pt x="137" y="23"/>
                </a:cubicBezTo>
                <a:close/>
                <a:moveTo>
                  <a:pt x="147" y="80"/>
                </a:moveTo>
                <a:cubicBezTo>
                  <a:pt x="147" y="96"/>
                  <a:pt x="141" y="111"/>
                  <a:pt x="132" y="123"/>
                </a:cubicBezTo>
                <a:cubicBezTo>
                  <a:pt x="37" y="28"/>
                  <a:pt x="37" y="28"/>
                  <a:pt x="37" y="28"/>
                </a:cubicBezTo>
                <a:cubicBezTo>
                  <a:pt x="49" y="19"/>
                  <a:pt x="64" y="13"/>
                  <a:pt x="80" y="13"/>
                </a:cubicBezTo>
                <a:cubicBezTo>
                  <a:pt x="117" y="13"/>
                  <a:pt x="147" y="43"/>
                  <a:pt x="147" y="80"/>
                </a:cubicBezTo>
                <a:close/>
                <a:moveTo>
                  <a:pt x="13" y="80"/>
                </a:moveTo>
                <a:cubicBezTo>
                  <a:pt x="13" y="64"/>
                  <a:pt x="19" y="49"/>
                  <a:pt x="28" y="37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11" y="141"/>
                  <a:pt x="96" y="147"/>
                  <a:pt x="80" y="147"/>
                </a:cubicBezTo>
                <a:cubicBezTo>
                  <a:pt x="43" y="147"/>
                  <a:pt x="13" y="117"/>
                  <a:pt x="1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36" name="Прямоугольник 35"/>
          <p:cNvSpPr/>
          <p:nvPr/>
        </p:nvSpPr>
        <p:spPr>
          <a:xfrm>
            <a:off x="2630431" y="2009837"/>
            <a:ext cx="8542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ИО расчетов с покупателями, поставщиками и прочими дебиторами и кредиторами (ф. 0504089) не заполнено «Наименование вида расчетов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».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90794" y="3649138"/>
            <a:ext cx="10634443" cy="964641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90795" y="3649138"/>
            <a:ext cx="1536140" cy="964641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790795" y="4135309"/>
            <a:ext cx="1536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Ошибка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0" name="Freeform 39">
            <a:extLst>
              <a:ext uri="{FF2B5EF4-FFF2-40B4-BE49-F238E27FC236}">
                <a16:creationId xmlns="" xmlns:a16="http://schemas.microsoft.com/office/drawing/2014/main" id="{83F4411A-0C22-4123-9D86-78A9FA4C4C76}"/>
              </a:ext>
            </a:extLst>
          </p:cNvPr>
          <p:cNvSpPr>
            <a:spLocks noEditPoints="1"/>
          </p:cNvSpPr>
          <p:nvPr/>
        </p:nvSpPr>
        <p:spPr bwMode="auto">
          <a:xfrm>
            <a:off x="1404484" y="3780273"/>
            <a:ext cx="308761" cy="311454"/>
          </a:xfrm>
          <a:custGeom>
            <a:avLst/>
            <a:gdLst>
              <a:gd name="T0" fmla="*/ 467598 w 160"/>
              <a:gd name="T1" fmla="*/ 79187 h 160"/>
              <a:gd name="T2" fmla="*/ 273050 w 160"/>
              <a:gd name="T3" fmla="*/ 0 h 160"/>
              <a:gd name="T4" fmla="*/ 78502 w 160"/>
              <a:gd name="T5" fmla="*/ 79187 h 160"/>
              <a:gd name="T6" fmla="*/ 0 w 160"/>
              <a:gd name="T7" fmla="*/ 275432 h 160"/>
              <a:gd name="T8" fmla="*/ 78502 w 160"/>
              <a:gd name="T9" fmla="*/ 471676 h 160"/>
              <a:gd name="T10" fmla="*/ 273050 w 160"/>
              <a:gd name="T11" fmla="*/ 550863 h 160"/>
              <a:gd name="T12" fmla="*/ 467598 w 160"/>
              <a:gd name="T13" fmla="*/ 471676 h 160"/>
              <a:gd name="T14" fmla="*/ 546100 w 160"/>
              <a:gd name="T15" fmla="*/ 275432 h 160"/>
              <a:gd name="T16" fmla="*/ 467598 w 160"/>
              <a:gd name="T17" fmla="*/ 79187 h 160"/>
              <a:gd name="T18" fmla="*/ 501729 w 160"/>
              <a:gd name="T19" fmla="*/ 275432 h 160"/>
              <a:gd name="T20" fmla="*/ 450533 w 160"/>
              <a:gd name="T21" fmla="*/ 423476 h 160"/>
              <a:gd name="T22" fmla="*/ 126286 w 160"/>
              <a:gd name="T23" fmla="*/ 96401 h 160"/>
              <a:gd name="T24" fmla="*/ 273050 w 160"/>
              <a:gd name="T25" fmla="*/ 44758 h 160"/>
              <a:gd name="T26" fmla="*/ 501729 w 160"/>
              <a:gd name="T27" fmla="*/ 275432 h 160"/>
              <a:gd name="T28" fmla="*/ 44371 w 160"/>
              <a:gd name="T29" fmla="*/ 275432 h 160"/>
              <a:gd name="T30" fmla="*/ 95568 w 160"/>
              <a:gd name="T31" fmla="*/ 127387 h 160"/>
              <a:gd name="T32" fmla="*/ 419814 w 160"/>
              <a:gd name="T33" fmla="*/ 454462 h 160"/>
              <a:gd name="T34" fmla="*/ 273050 w 160"/>
              <a:gd name="T35" fmla="*/ 506105 h 160"/>
              <a:gd name="T36" fmla="*/ 44371 w 160"/>
              <a:gd name="T37" fmla="*/ 275432 h 1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60" h="160">
                <a:moveTo>
                  <a:pt x="137" y="23"/>
                </a:moveTo>
                <a:cubicBezTo>
                  <a:pt x="121" y="8"/>
                  <a:pt x="101" y="0"/>
                  <a:pt x="80" y="0"/>
                </a:cubicBezTo>
                <a:cubicBezTo>
                  <a:pt x="59" y="0"/>
                  <a:pt x="39" y="8"/>
                  <a:pt x="23" y="23"/>
                </a:cubicBezTo>
                <a:cubicBezTo>
                  <a:pt x="8" y="39"/>
                  <a:pt x="0" y="59"/>
                  <a:pt x="0" y="80"/>
                </a:cubicBezTo>
                <a:cubicBezTo>
                  <a:pt x="0" y="101"/>
                  <a:pt x="8" y="121"/>
                  <a:pt x="23" y="137"/>
                </a:cubicBezTo>
                <a:cubicBezTo>
                  <a:pt x="39" y="152"/>
                  <a:pt x="59" y="160"/>
                  <a:pt x="80" y="160"/>
                </a:cubicBezTo>
                <a:cubicBezTo>
                  <a:pt x="101" y="160"/>
                  <a:pt x="121" y="152"/>
                  <a:pt x="137" y="137"/>
                </a:cubicBezTo>
                <a:cubicBezTo>
                  <a:pt x="152" y="121"/>
                  <a:pt x="160" y="101"/>
                  <a:pt x="160" y="80"/>
                </a:cubicBezTo>
                <a:cubicBezTo>
                  <a:pt x="160" y="59"/>
                  <a:pt x="152" y="39"/>
                  <a:pt x="137" y="23"/>
                </a:cubicBezTo>
                <a:close/>
                <a:moveTo>
                  <a:pt x="147" y="80"/>
                </a:moveTo>
                <a:cubicBezTo>
                  <a:pt x="147" y="96"/>
                  <a:pt x="141" y="111"/>
                  <a:pt x="132" y="123"/>
                </a:cubicBezTo>
                <a:cubicBezTo>
                  <a:pt x="37" y="28"/>
                  <a:pt x="37" y="28"/>
                  <a:pt x="37" y="28"/>
                </a:cubicBezTo>
                <a:cubicBezTo>
                  <a:pt x="49" y="19"/>
                  <a:pt x="64" y="13"/>
                  <a:pt x="80" y="13"/>
                </a:cubicBezTo>
                <a:cubicBezTo>
                  <a:pt x="117" y="13"/>
                  <a:pt x="147" y="43"/>
                  <a:pt x="147" y="80"/>
                </a:cubicBezTo>
                <a:close/>
                <a:moveTo>
                  <a:pt x="13" y="80"/>
                </a:moveTo>
                <a:cubicBezTo>
                  <a:pt x="13" y="64"/>
                  <a:pt x="19" y="49"/>
                  <a:pt x="28" y="37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11" y="141"/>
                  <a:pt x="96" y="147"/>
                  <a:pt x="80" y="147"/>
                </a:cubicBezTo>
                <a:cubicBezTo>
                  <a:pt x="43" y="147"/>
                  <a:pt x="13" y="117"/>
                  <a:pt x="1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41" name="Прямоугольник 40"/>
          <p:cNvSpPr/>
          <p:nvPr/>
        </p:nvSpPr>
        <p:spPr>
          <a:xfrm>
            <a:off x="2617951" y="3706288"/>
            <a:ext cx="85423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ИО расчетов с покупателями, поставщиками и прочими дебиторами и кредиторами (ф. 0504089), ИО расчетов по поступлениям (ф.0510468) заполнена графа «Подтвержденная дебиторами», однако акты сверки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– отсутствуют.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43" name="Прямая со стрелкой 42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Группа 43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45" name="Группа 44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49" name="Прямая соединительная линия 48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Прямая соединительная линия 50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47" name="Рисунок 4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8" name="Рисунок 4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52" name="Прямая со стрелкой 51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27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9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взаимодействия с СЦУ в ходе анализа оформления результатов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9795" y="1162852"/>
            <a:ext cx="10615441" cy="875134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344545" y="1409170"/>
            <a:ext cx="568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наличия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остатков на уволенных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ОЛ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2602021" y="1287908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582881" y="1312179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18767" y="1699432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26" name="Прямая со стрелкой 25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Группа 26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28" name="Группа 27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Группа 28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30" name="Рисунок 29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Рисунок 30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087" y="2243384"/>
            <a:ext cx="5322691" cy="439871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126109" y="2825654"/>
            <a:ext cx="2460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Перечень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действующих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сотрудников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СЦУ </a:t>
            </a:r>
          </a:p>
          <a:p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[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база «Зарплата»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]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00471" y="3784362"/>
            <a:ext cx="1517275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Перечень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ОЛ,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которых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ч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ислятся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остатки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[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Ведомость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остатков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НМА,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НПА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]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28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1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взаимодействия с СЦУ в ходе анализа оформления результатов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9796" y="2150603"/>
            <a:ext cx="10621963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 предназначены для неоднократного и (или) постоянного использования в деятельности учреждения;</a:t>
            </a:r>
          </a:p>
          <a:p>
            <a:pPr algn="just">
              <a:spcAft>
                <a:spcPts val="0"/>
              </a:spcAft>
            </a:pP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 способны приносить учреждению экономические выгоды в будущем или от их использования прогнозируется получение полезного потенциала;</a:t>
            </a:r>
          </a:p>
          <a:p>
            <a:pPr algn="just">
              <a:spcAft>
                <a:spcPts val="0"/>
              </a:spcAft>
            </a:pP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 первоначальная стоимость объекта поддается надежной оценке;</a:t>
            </a:r>
          </a:p>
          <a:p>
            <a:pPr algn="just">
              <a:spcAft>
                <a:spcPts val="0"/>
              </a:spcAft>
            </a:pP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 у объекта отсутствует материально-вещественная форма;</a:t>
            </a:r>
          </a:p>
          <a:p>
            <a:pPr algn="just">
              <a:spcAft>
                <a:spcPts val="0"/>
              </a:spcAft>
            </a:pP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 имеется возможность идентификации (выделения, отделения) от другого имущества (является отделяемым, то есть может быть выделен или обособлен от организации и продан, передан (защищен лицензией), арендован или обменен отдельно или вместе с относящимся к нему договором, активом или обязательством, независимо от намерений организации);</a:t>
            </a:r>
          </a:p>
          <a:p>
            <a:pPr algn="just">
              <a:spcAft>
                <a:spcPts val="0"/>
              </a:spcAft>
            </a:pP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возникает из условий договоров (соглашений), независимо от того, является ли он отделяемым или нет</a:t>
            </a:r>
          </a:p>
          <a:p>
            <a:pPr algn="just">
              <a:spcAft>
                <a:spcPts val="0"/>
              </a:spcAft>
            </a:pPr>
            <a:r>
              <a:rPr lang="ru-RU" sz="15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 объект предназначен для использования в течение длительного времени, т.е. срока полезного использования, продолжительностью свыше 12 месяцев или обычного операционного цикла, если он превышает 12 месяцев;</a:t>
            </a:r>
            <a:endParaRPr lang="ru-RU" sz="15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 не предполагается последующая перепродажа актива;</a:t>
            </a:r>
          </a:p>
          <a:p>
            <a:pPr algn="just">
              <a:spcAft>
                <a:spcPts val="0"/>
              </a:spcAft>
            </a:pP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имеются в наличии надлежаще оформленные документы, </a:t>
            </a:r>
            <a:r>
              <a:rPr lang="ru-RU" sz="15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устанавливающие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5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исключительное право на </a:t>
            </a:r>
            <a:r>
              <a:rPr lang="ru-RU" sz="15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актив (</a:t>
            </a: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патенты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свидетельства, другие охранные документы, договор об отчуждении исключительного права на результат интеллектуальной деятельности или на средство индивидуализации, документы, подтверждающие переход исключительного </a:t>
            </a: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права</a:t>
            </a:r>
          </a:p>
          <a:p>
            <a:pPr algn="just">
              <a:spcAft>
                <a:spcPts val="0"/>
              </a:spcAft>
            </a:pP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 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договора и т.п</a:t>
            </a: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.)</a:t>
            </a:r>
            <a:endParaRPr lang="ru-RU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9796" y="1100130"/>
            <a:ext cx="10566449" cy="875134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302499" y="1232405"/>
            <a:ext cx="625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наличия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счете «102 – Нематериальные активы» объектов, не подлежащих учету на счете</a:t>
            </a:r>
          </a:p>
        </p:txBody>
      </p:sp>
      <p:sp>
        <p:nvSpPr>
          <p:cNvPr id="16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2850184" y="1225186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831044" y="1249457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66930" y="1636710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33" name="Прямая со стрелкой 32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Группа 33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35" name="Группа 34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39" name="Прямая соединительная линия 38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Прямая соединительная линия 39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Группа 35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37" name="Рисунок 3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8" name="Рисунок 3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29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97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взаимодействия с СЦУ в ходе анализа оформления результатов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5325" y="1193450"/>
            <a:ext cx="10621963" cy="875134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698117" y="1180178"/>
            <a:ext cx="6877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наличия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учете объектов на счете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«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х.111.хх.ххх – Права пользования активами»,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подлежащих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списанию</a:t>
            </a:r>
          </a:p>
        </p:txBody>
      </p:sp>
      <p:sp>
        <p:nvSpPr>
          <p:cNvPr id="16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2491101" y="1318506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71961" y="1342777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07847" y="1730030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20" name="Прямая со стрелкой 19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Группа 20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22" name="Группа 21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29" name="Прямая соединительная линия 28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Группа 25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27" name="Рисунок 2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Рисунок 2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32" name="Прямая со стрелкой 31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973119" y="4613044"/>
            <a:ext cx="37987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21.10.2022 + 36 месяцев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&lt;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01.01.2026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26512" y="5076187"/>
            <a:ext cx="7271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Дата прекращения действия права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пользования (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21.10.2025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) </a:t>
            </a:r>
            <a:r>
              <a:rPr 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&lt; 01.01.2026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421522" y="5525690"/>
            <a:ext cx="29311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Требует особого внимания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5325" y="2294249"/>
            <a:ext cx="10621963" cy="1799594"/>
          </a:xfrm>
          <a:prstGeom prst="rect">
            <a:avLst/>
          </a:prstGeom>
          <a:solidFill>
            <a:srgbClr val="EDF1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695325" y="3072683"/>
            <a:ext cx="106219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Ведомость остатков ОС, НМА,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НПА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Дата принятия к учету + Срок полезного использования =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Дата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прекращения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действия права пользования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7" name="Freeform 32">
            <a:extLst>
              <a:ext uri="{FF2B5EF4-FFF2-40B4-BE49-F238E27FC236}">
                <a16:creationId xmlns:a16="http://schemas.microsoft.com/office/drawing/2014/main" xmlns="" id="{F347A279-2A51-49D0-8C41-B385214265CE}"/>
              </a:ext>
            </a:extLst>
          </p:cNvPr>
          <p:cNvSpPr>
            <a:spLocks noEditPoints="1"/>
          </p:cNvSpPr>
          <p:nvPr/>
        </p:nvSpPr>
        <p:spPr bwMode="auto">
          <a:xfrm>
            <a:off x="5644853" y="2444588"/>
            <a:ext cx="489980" cy="494254"/>
          </a:xfrm>
          <a:custGeom>
            <a:avLst/>
            <a:gdLst>
              <a:gd name="T0" fmla="*/ 44371 w 160"/>
              <a:gd name="T1" fmla="*/ 0 h 160"/>
              <a:gd name="T2" fmla="*/ 0 w 160"/>
              <a:gd name="T3" fmla="*/ 506105 h 160"/>
              <a:gd name="T4" fmla="*/ 501729 w 160"/>
              <a:gd name="T5" fmla="*/ 550863 h 160"/>
              <a:gd name="T6" fmla="*/ 546100 w 160"/>
              <a:gd name="T7" fmla="*/ 44758 h 160"/>
              <a:gd name="T8" fmla="*/ 518795 w 160"/>
              <a:gd name="T9" fmla="*/ 506105 h 160"/>
              <a:gd name="T10" fmla="*/ 44371 w 160"/>
              <a:gd name="T11" fmla="*/ 523320 h 160"/>
              <a:gd name="T12" fmla="*/ 27305 w 160"/>
              <a:gd name="T13" fmla="*/ 44758 h 160"/>
              <a:gd name="T14" fmla="*/ 501729 w 160"/>
              <a:gd name="T15" fmla="*/ 27543 h 160"/>
              <a:gd name="T16" fmla="*/ 518795 w 160"/>
              <a:gd name="T17" fmla="*/ 506105 h 160"/>
              <a:gd name="T18" fmla="*/ 177483 w 160"/>
              <a:gd name="T19" fmla="*/ 399376 h 160"/>
              <a:gd name="T20" fmla="*/ 218440 w 160"/>
              <a:gd name="T21" fmla="*/ 461348 h 160"/>
              <a:gd name="T22" fmla="*/ 197961 w 160"/>
              <a:gd name="T23" fmla="*/ 461348 h 160"/>
              <a:gd name="T24" fmla="*/ 116046 w 160"/>
              <a:gd name="T25" fmla="*/ 461348 h 160"/>
              <a:gd name="T26" fmla="*/ 98981 w 160"/>
              <a:gd name="T27" fmla="*/ 461348 h 160"/>
              <a:gd name="T28" fmla="*/ 136525 w 160"/>
              <a:gd name="T29" fmla="*/ 399376 h 160"/>
              <a:gd name="T30" fmla="*/ 98981 w 160"/>
              <a:gd name="T31" fmla="*/ 340846 h 160"/>
              <a:gd name="T32" fmla="*/ 157004 w 160"/>
              <a:gd name="T33" fmla="*/ 382161 h 160"/>
              <a:gd name="T34" fmla="*/ 218440 w 160"/>
              <a:gd name="T35" fmla="*/ 340846 h 160"/>
              <a:gd name="T36" fmla="*/ 242332 w 160"/>
              <a:gd name="T37" fmla="*/ 161816 h 160"/>
              <a:gd name="T38" fmla="*/ 170656 w 160"/>
              <a:gd name="T39" fmla="*/ 175588 h 160"/>
              <a:gd name="T40" fmla="*/ 157004 w 160"/>
              <a:gd name="T41" fmla="*/ 247888 h 160"/>
              <a:gd name="T42" fmla="*/ 143351 w 160"/>
              <a:gd name="T43" fmla="*/ 175588 h 160"/>
              <a:gd name="T44" fmla="*/ 71676 w 160"/>
              <a:gd name="T45" fmla="*/ 161816 h 160"/>
              <a:gd name="T46" fmla="*/ 143351 w 160"/>
              <a:gd name="T47" fmla="*/ 148044 h 160"/>
              <a:gd name="T48" fmla="*/ 157004 w 160"/>
              <a:gd name="T49" fmla="*/ 79187 h 160"/>
              <a:gd name="T50" fmla="*/ 170656 w 160"/>
              <a:gd name="T51" fmla="*/ 148044 h 160"/>
              <a:gd name="T52" fmla="*/ 242332 w 160"/>
              <a:gd name="T53" fmla="*/ 161816 h 160"/>
              <a:gd name="T54" fmla="*/ 453946 w 160"/>
              <a:gd name="T55" fmla="*/ 447576 h 160"/>
              <a:gd name="T56" fmla="*/ 320834 w 160"/>
              <a:gd name="T57" fmla="*/ 433805 h 160"/>
              <a:gd name="T58" fmla="*/ 453946 w 160"/>
              <a:gd name="T59" fmla="*/ 420033 h 160"/>
              <a:gd name="T60" fmla="*/ 467598 w 160"/>
              <a:gd name="T61" fmla="*/ 368390 h 160"/>
              <a:gd name="T62" fmla="*/ 334486 w 160"/>
              <a:gd name="T63" fmla="*/ 382161 h 160"/>
              <a:gd name="T64" fmla="*/ 334486 w 160"/>
              <a:gd name="T65" fmla="*/ 354618 h 160"/>
              <a:gd name="T66" fmla="*/ 467598 w 160"/>
              <a:gd name="T67" fmla="*/ 368390 h 160"/>
              <a:gd name="T68" fmla="*/ 310594 w 160"/>
              <a:gd name="T69" fmla="*/ 161816 h 160"/>
              <a:gd name="T70" fmla="*/ 443706 w 160"/>
              <a:gd name="T71" fmla="*/ 148044 h 160"/>
              <a:gd name="T72" fmla="*/ 443706 w 160"/>
              <a:gd name="T73" fmla="*/ 175588 h 16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60" h="160">
                <a:moveTo>
                  <a:pt x="147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54"/>
                  <a:pt x="6" y="160"/>
                  <a:pt x="13" y="160"/>
                </a:cubicBezTo>
                <a:cubicBezTo>
                  <a:pt x="147" y="160"/>
                  <a:pt x="147" y="160"/>
                  <a:pt x="147" y="160"/>
                </a:cubicBezTo>
                <a:cubicBezTo>
                  <a:pt x="154" y="160"/>
                  <a:pt x="160" y="154"/>
                  <a:pt x="160" y="147"/>
                </a:cubicBezTo>
                <a:cubicBezTo>
                  <a:pt x="160" y="13"/>
                  <a:pt x="160" y="13"/>
                  <a:pt x="160" y="13"/>
                </a:cubicBezTo>
                <a:cubicBezTo>
                  <a:pt x="160" y="6"/>
                  <a:pt x="154" y="0"/>
                  <a:pt x="147" y="0"/>
                </a:cubicBezTo>
                <a:close/>
                <a:moveTo>
                  <a:pt x="152" y="147"/>
                </a:moveTo>
                <a:cubicBezTo>
                  <a:pt x="152" y="150"/>
                  <a:pt x="150" y="152"/>
                  <a:pt x="147" y="152"/>
                </a:cubicBezTo>
                <a:cubicBezTo>
                  <a:pt x="13" y="152"/>
                  <a:pt x="13" y="152"/>
                  <a:pt x="13" y="152"/>
                </a:cubicBezTo>
                <a:cubicBezTo>
                  <a:pt x="10" y="152"/>
                  <a:pt x="8" y="150"/>
                  <a:pt x="8" y="147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0"/>
                  <a:pt x="10" y="8"/>
                  <a:pt x="13" y="8"/>
                </a:cubicBezTo>
                <a:cubicBezTo>
                  <a:pt x="147" y="8"/>
                  <a:pt x="147" y="8"/>
                  <a:pt x="147" y="8"/>
                </a:cubicBezTo>
                <a:cubicBezTo>
                  <a:pt x="150" y="8"/>
                  <a:pt x="152" y="10"/>
                  <a:pt x="152" y="13"/>
                </a:cubicBezTo>
                <a:cubicBezTo>
                  <a:pt x="152" y="147"/>
                  <a:pt x="152" y="147"/>
                  <a:pt x="152" y="147"/>
                </a:cubicBezTo>
                <a:close/>
                <a:moveTo>
                  <a:pt x="64" y="105"/>
                </a:moveTo>
                <a:cubicBezTo>
                  <a:pt x="52" y="116"/>
                  <a:pt x="52" y="116"/>
                  <a:pt x="52" y="116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5" y="130"/>
                  <a:pt x="65" y="132"/>
                  <a:pt x="64" y="134"/>
                </a:cubicBezTo>
                <a:cubicBezTo>
                  <a:pt x="63" y="135"/>
                  <a:pt x="62" y="135"/>
                  <a:pt x="61" y="135"/>
                </a:cubicBezTo>
                <a:cubicBezTo>
                  <a:pt x="60" y="135"/>
                  <a:pt x="59" y="135"/>
                  <a:pt x="58" y="134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34" y="134"/>
                  <a:pt x="34" y="134"/>
                  <a:pt x="34" y="134"/>
                </a:cubicBezTo>
                <a:cubicBezTo>
                  <a:pt x="33" y="135"/>
                  <a:pt x="32" y="135"/>
                  <a:pt x="31" y="135"/>
                </a:cubicBezTo>
                <a:cubicBezTo>
                  <a:pt x="30" y="135"/>
                  <a:pt x="29" y="135"/>
                  <a:pt x="29" y="134"/>
                </a:cubicBezTo>
                <a:cubicBezTo>
                  <a:pt x="27" y="132"/>
                  <a:pt x="27" y="130"/>
                  <a:pt x="29" y="128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7" y="103"/>
                  <a:pt x="27" y="100"/>
                  <a:pt x="29" y="99"/>
                </a:cubicBezTo>
                <a:cubicBezTo>
                  <a:pt x="30" y="97"/>
                  <a:pt x="33" y="97"/>
                  <a:pt x="34" y="99"/>
                </a:cubicBezTo>
                <a:cubicBezTo>
                  <a:pt x="46" y="111"/>
                  <a:pt x="46" y="111"/>
                  <a:pt x="46" y="111"/>
                </a:cubicBezTo>
                <a:cubicBezTo>
                  <a:pt x="58" y="99"/>
                  <a:pt x="58" y="99"/>
                  <a:pt x="58" y="99"/>
                </a:cubicBezTo>
                <a:cubicBezTo>
                  <a:pt x="59" y="97"/>
                  <a:pt x="62" y="97"/>
                  <a:pt x="64" y="99"/>
                </a:cubicBezTo>
                <a:cubicBezTo>
                  <a:pt x="65" y="100"/>
                  <a:pt x="65" y="103"/>
                  <a:pt x="64" y="105"/>
                </a:cubicBezTo>
                <a:close/>
                <a:moveTo>
                  <a:pt x="71" y="47"/>
                </a:moveTo>
                <a:cubicBezTo>
                  <a:pt x="71" y="49"/>
                  <a:pt x="69" y="51"/>
                  <a:pt x="67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68"/>
                  <a:pt x="50" y="68"/>
                  <a:pt x="50" y="68"/>
                </a:cubicBezTo>
                <a:cubicBezTo>
                  <a:pt x="50" y="70"/>
                  <a:pt x="48" y="72"/>
                  <a:pt x="46" y="72"/>
                </a:cubicBezTo>
                <a:cubicBezTo>
                  <a:pt x="44" y="72"/>
                  <a:pt x="42" y="70"/>
                  <a:pt x="42" y="68"/>
                </a:cubicBezTo>
                <a:cubicBezTo>
                  <a:pt x="42" y="51"/>
                  <a:pt x="42" y="51"/>
                  <a:pt x="42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3" y="51"/>
                  <a:pt x="21" y="49"/>
                  <a:pt x="21" y="47"/>
                </a:cubicBezTo>
                <a:cubicBezTo>
                  <a:pt x="21" y="45"/>
                  <a:pt x="23" y="43"/>
                  <a:pt x="25" y="43"/>
                </a:cubicBezTo>
                <a:cubicBezTo>
                  <a:pt x="42" y="43"/>
                  <a:pt x="42" y="43"/>
                  <a:pt x="42" y="43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4"/>
                  <a:pt x="44" y="23"/>
                  <a:pt x="46" y="23"/>
                </a:cubicBezTo>
                <a:cubicBezTo>
                  <a:pt x="48" y="23"/>
                  <a:pt x="50" y="24"/>
                  <a:pt x="50" y="27"/>
                </a:cubicBezTo>
                <a:cubicBezTo>
                  <a:pt x="50" y="43"/>
                  <a:pt x="50" y="43"/>
                  <a:pt x="50" y="43"/>
                </a:cubicBezTo>
                <a:cubicBezTo>
                  <a:pt x="67" y="43"/>
                  <a:pt x="67" y="43"/>
                  <a:pt x="67" y="43"/>
                </a:cubicBezTo>
                <a:cubicBezTo>
                  <a:pt x="69" y="43"/>
                  <a:pt x="71" y="45"/>
                  <a:pt x="71" y="47"/>
                </a:cubicBezTo>
                <a:close/>
                <a:moveTo>
                  <a:pt x="137" y="126"/>
                </a:moveTo>
                <a:cubicBezTo>
                  <a:pt x="137" y="128"/>
                  <a:pt x="135" y="130"/>
                  <a:pt x="133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5" y="130"/>
                  <a:pt x="94" y="128"/>
                  <a:pt x="94" y="126"/>
                </a:cubicBezTo>
                <a:cubicBezTo>
                  <a:pt x="94" y="124"/>
                  <a:pt x="95" y="122"/>
                  <a:pt x="98" y="122"/>
                </a:cubicBezTo>
                <a:cubicBezTo>
                  <a:pt x="133" y="122"/>
                  <a:pt x="133" y="122"/>
                  <a:pt x="133" y="122"/>
                </a:cubicBezTo>
                <a:cubicBezTo>
                  <a:pt x="135" y="122"/>
                  <a:pt x="137" y="124"/>
                  <a:pt x="137" y="126"/>
                </a:cubicBezTo>
                <a:close/>
                <a:moveTo>
                  <a:pt x="137" y="107"/>
                </a:moveTo>
                <a:cubicBezTo>
                  <a:pt x="137" y="109"/>
                  <a:pt x="135" y="111"/>
                  <a:pt x="133" y="111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5" y="111"/>
                  <a:pt x="94" y="109"/>
                  <a:pt x="94" y="107"/>
                </a:cubicBezTo>
                <a:cubicBezTo>
                  <a:pt x="94" y="105"/>
                  <a:pt x="95" y="103"/>
                  <a:pt x="98" y="103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35" y="103"/>
                  <a:pt x="137" y="105"/>
                  <a:pt x="137" y="107"/>
                </a:cubicBezTo>
                <a:close/>
                <a:moveTo>
                  <a:pt x="95" y="51"/>
                </a:moveTo>
                <a:cubicBezTo>
                  <a:pt x="92" y="51"/>
                  <a:pt x="91" y="49"/>
                  <a:pt x="91" y="47"/>
                </a:cubicBezTo>
                <a:cubicBezTo>
                  <a:pt x="91" y="45"/>
                  <a:pt x="92" y="43"/>
                  <a:pt x="95" y="43"/>
                </a:cubicBezTo>
                <a:cubicBezTo>
                  <a:pt x="130" y="43"/>
                  <a:pt x="130" y="43"/>
                  <a:pt x="130" y="43"/>
                </a:cubicBezTo>
                <a:cubicBezTo>
                  <a:pt x="132" y="43"/>
                  <a:pt x="134" y="45"/>
                  <a:pt x="134" y="47"/>
                </a:cubicBezTo>
                <a:cubicBezTo>
                  <a:pt x="134" y="49"/>
                  <a:pt x="132" y="51"/>
                  <a:pt x="130" y="51"/>
                </a:cubicBezTo>
                <a:lnTo>
                  <a:pt x="95" y="51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39540" y="4223053"/>
            <a:ext cx="1281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95325" y="2294249"/>
            <a:ext cx="10621963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95324" y="6032193"/>
            <a:ext cx="10621963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30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02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взаимодействия с СЦУ в ходе анализа оформления результатов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3276" y="1441770"/>
            <a:ext cx="10729912" cy="875134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531371" y="1574045"/>
            <a:ext cx="7991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на счете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x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.106.хх.ххх 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остатков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без движения,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наличия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движения на счете х.105.хх.ххх</a:t>
            </a:r>
          </a:p>
        </p:txBody>
      </p:sp>
      <p:sp>
        <p:nvSpPr>
          <p:cNvPr id="16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2079056" y="1566826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059916" y="1591097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5802" y="1978350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20" name="Прямая со стрелкой 19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Группа 20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22" name="Группа 21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29" name="Прямая соединительная линия 28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Группа 25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27" name="Рисунок 2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8" name="Рисунок 2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32" name="Прямая со стрелкой 31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48" y="2847025"/>
            <a:ext cx="10728073" cy="2663732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31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8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взаимодействия с СЦУ в ходе анализа оформления результатов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1770" y="1136461"/>
            <a:ext cx="10651845" cy="1164502"/>
          </a:xfrm>
          <a:prstGeom prst="rect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479865" y="1268736"/>
            <a:ext cx="8606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Проверить аналитический учет расчетов по доходам (расходам)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части даты исполнения, что определяет объема долгосрочной, просроченной задолженности</a:t>
            </a:r>
          </a:p>
        </p:txBody>
      </p:sp>
      <p:sp>
        <p:nvSpPr>
          <p:cNvPr id="21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2027551" y="1413917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008411" y="1438188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44297" y="1825441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18" name="Прямая со стрелкой 17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Группа 26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28" name="Группа 27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Группа 28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30" name="Рисунок 29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" name="Рисунок 30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35" name="Прямая со стрелкой 34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92898" y="4982468"/>
            <a:ext cx="80014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осуществляется на основании информации, размещенной на ЕИС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8336" y="274209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06045" y="2761167"/>
            <a:ext cx="4632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наличия документов о расторжении контракта, статуса контракта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16489" y="274209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744198" y="2761167"/>
            <a:ext cx="46320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о наличии дополнительного соглашения о изменении сроков выполнения работ по контракту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998866" y="2742095"/>
            <a:ext cx="0" cy="754729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Нашивка 42"/>
          <p:cNvSpPr/>
          <p:nvPr/>
        </p:nvSpPr>
        <p:spPr>
          <a:xfrm rot="5400000">
            <a:off x="3034657" y="3861647"/>
            <a:ext cx="442925" cy="442925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Нашивка 43"/>
          <p:cNvSpPr/>
          <p:nvPr/>
        </p:nvSpPr>
        <p:spPr>
          <a:xfrm rot="5400000">
            <a:off x="3034658" y="4143425"/>
            <a:ext cx="442925" cy="442925"/>
          </a:xfrm>
          <a:prstGeom prst="chevron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1437F"/>
              </a:solidFill>
            </a:endParaRPr>
          </a:p>
        </p:txBody>
      </p:sp>
      <p:sp>
        <p:nvSpPr>
          <p:cNvPr id="45" name="Нашивка 44"/>
          <p:cNvSpPr/>
          <p:nvPr/>
        </p:nvSpPr>
        <p:spPr>
          <a:xfrm rot="5400000">
            <a:off x="8442348" y="3861647"/>
            <a:ext cx="442925" cy="442925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Нашивка 45"/>
          <p:cNvSpPr/>
          <p:nvPr/>
        </p:nvSpPr>
        <p:spPr>
          <a:xfrm rot="5400000">
            <a:off x="8442349" y="4143425"/>
            <a:ext cx="442925" cy="442925"/>
          </a:xfrm>
          <a:prstGeom prst="chevron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1437F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32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41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наличия Акта о результатах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9086" y="1383426"/>
            <a:ext cx="5521387" cy="654981"/>
          </a:xfrm>
          <a:prstGeom prst="rect">
            <a:avLst/>
          </a:prstGeom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Решение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 проведении инвентаризации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(ф.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0510439) №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00РП-000001 от 25.09.2023 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6929" y="2776962"/>
            <a:ext cx="2033242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Основные средства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83850" y="2776962"/>
            <a:ext cx="1703768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5.10.2025 по 01.12.2025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46929" y="3434524"/>
            <a:ext cx="2033242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Нематериальные активы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083850" y="3434524"/>
            <a:ext cx="1703768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15.10.2025 по 05.12.2025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46929" y="4094924"/>
            <a:ext cx="2033242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Непроизведенные активы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83850" y="4094924"/>
            <a:ext cx="1703768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15.10.2025 по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15.12.2025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582710" y="2776962"/>
            <a:ext cx="1501140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01.10.2025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582710" y="3434524"/>
            <a:ext cx="1501140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01.10.2025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82710" y="4094924"/>
            <a:ext cx="1501140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01.10.2025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7440" y="2119131"/>
            <a:ext cx="2033242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Группа объектов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084361" y="2119131"/>
            <a:ext cx="1703768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Срок проведения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583221" y="2119131"/>
            <a:ext cx="1501140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Дата по состоянию на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857594" y="2801803"/>
            <a:ext cx="3178632" cy="1210711"/>
          </a:xfrm>
          <a:prstGeom prst="rect">
            <a:avLst/>
          </a:prstGeom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 о результатах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инвентаризации (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ф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0510463)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№ 0000-000001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16.12.2025</a:t>
            </a:r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ru-RU" sz="1600" dirty="0" smtClean="0">
              <a:solidFill>
                <a:srgbClr val="C0000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40264" y="1965139"/>
            <a:ext cx="1035806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ИО 1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840264" y="2747327"/>
            <a:ext cx="1035806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ИО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883023" y="4273164"/>
            <a:ext cx="1035806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ИО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846739" y="3490976"/>
            <a:ext cx="1035806" cy="750638"/>
          </a:xfrm>
          <a:prstGeom prst="rect">
            <a:avLst/>
          </a:prstGeom>
          <a:solidFill>
            <a:schemeClr val="lt1"/>
          </a:solidFill>
          <a:ln>
            <a:noFill/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Правая фигурная скобка 30"/>
          <p:cNvSpPr/>
          <p:nvPr/>
        </p:nvSpPr>
        <p:spPr>
          <a:xfrm>
            <a:off x="5983043" y="2119131"/>
            <a:ext cx="581294" cy="2630774"/>
          </a:xfrm>
          <a:prstGeom prst="righ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авая фигурная скобка 31"/>
          <p:cNvSpPr/>
          <p:nvPr/>
        </p:nvSpPr>
        <p:spPr>
          <a:xfrm>
            <a:off x="7993274" y="2097360"/>
            <a:ext cx="581294" cy="2630774"/>
          </a:xfrm>
          <a:prstGeom prst="righ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1928716" y="5456773"/>
            <a:ext cx="8334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Акте (ф. 0510463) обобщаются результаты инвентаризации,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отраженные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инвентаризационных описях, если инвентаризация по группам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объектов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была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проведена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 одному Решению (ф. 0510439) и по состоянию на одну дату.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871557" y="5609002"/>
            <a:ext cx="976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61н</a:t>
            </a:r>
            <a:endParaRPr lang="ru-RU" sz="3600" b="1" dirty="0">
              <a:solidFill>
                <a:srgbClr val="11437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48" name="Group 8">
            <a:extLst>
              <a:ext uri="{FF2B5EF4-FFF2-40B4-BE49-F238E27FC236}">
                <a16:creationId xmlns:a16="http://schemas.microsoft.com/office/drawing/2014/main" xmlns="" id="{908A3220-9286-4EF5-82AB-D6F886277363}"/>
              </a:ext>
            </a:extLst>
          </p:cNvPr>
          <p:cNvGrpSpPr/>
          <p:nvPr/>
        </p:nvGrpSpPr>
        <p:grpSpPr>
          <a:xfrm>
            <a:off x="1503034" y="5531306"/>
            <a:ext cx="287195" cy="297036"/>
            <a:chOff x="5392896" y="3075146"/>
            <a:chExt cx="509587" cy="527050"/>
          </a:xfrm>
          <a:solidFill>
            <a:srgbClr val="002060"/>
          </a:solidFill>
        </p:grpSpPr>
        <p:sp>
          <p:nvSpPr>
            <p:cNvPr id="49" name="Rectangle 153">
              <a:extLst>
                <a:ext uri="{FF2B5EF4-FFF2-40B4-BE49-F238E27FC236}">
                  <a16:creationId xmlns:a16="http://schemas.microsoft.com/office/drawing/2014/main" xmlns="" id="{B5835DD1-8702-438B-AAF3-0D024159B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202146"/>
              <a:ext cx="257175" cy="238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0" name="Rectangle 154">
              <a:extLst>
                <a:ext uri="{FF2B5EF4-FFF2-40B4-BE49-F238E27FC236}">
                  <a16:creationId xmlns:a16="http://schemas.microsoft.com/office/drawing/2014/main" xmlns="" id="{A1A9F044-F435-469A-B294-CEFDAE23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325971"/>
              <a:ext cx="228600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1" name="Rectangle 155">
              <a:extLst>
                <a:ext uri="{FF2B5EF4-FFF2-40B4-BE49-F238E27FC236}">
                  <a16:creationId xmlns:a16="http://schemas.microsoft.com/office/drawing/2014/main" xmlns="" id="{E0FA26EB-A3F8-485C-9A03-DCFF008C3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451383"/>
              <a:ext cx="171450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" name="Freeform 156">
              <a:extLst>
                <a:ext uri="{FF2B5EF4-FFF2-40B4-BE49-F238E27FC236}">
                  <a16:creationId xmlns:a16="http://schemas.microsoft.com/office/drawing/2014/main" xmlns="" id="{45835399-CC49-46F9-9022-13689D59B1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2896" y="3075146"/>
              <a:ext cx="509587" cy="527050"/>
            </a:xfrm>
            <a:custGeom>
              <a:avLst/>
              <a:gdLst>
                <a:gd name="T0" fmla="*/ 509588 w 149"/>
                <a:gd name="T1" fmla="*/ 68895 h 153"/>
                <a:gd name="T2" fmla="*/ 441187 w 149"/>
                <a:gd name="T3" fmla="*/ 0 h 153"/>
                <a:gd name="T4" fmla="*/ 47881 w 149"/>
                <a:gd name="T5" fmla="*/ 0 h 153"/>
                <a:gd name="T6" fmla="*/ 0 w 149"/>
                <a:gd name="T7" fmla="*/ 48227 h 153"/>
                <a:gd name="T8" fmla="*/ 0 w 149"/>
                <a:gd name="T9" fmla="*/ 527050 h 153"/>
                <a:gd name="T10" fmla="*/ 396726 w 149"/>
                <a:gd name="T11" fmla="*/ 527050 h 153"/>
                <a:gd name="T12" fmla="*/ 396726 w 149"/>
                <a:gd name="T13" fmla="*/ 237689 h 153"/>
                <a:gd name="T14" fmla="*/ 509588 w 149"/>
                <a:gd name="T15" fmla="*/ 237689 h 153"/>
                <a:gd name="T16" fmla="*/ 509588 w 149"/>
                <a:gd name="T17" fmla="*/ 68895 h 153"/>
                <a:gd name="T18" fmla="*/ 372786 w 149"/>
                <a:gd name="T19" fmla="*/ 502937 h 153"/>
                <a:gd name="T20" fmla="*/ 20520 w 149"/>
                <a:gd name="T21" fmla="*/ 502937 h 153"/>
                <a:gd name="T22" fmla="*/ 20520 w 149"/>
                <a:gd name="T23" fmla="*/ 48227 h 153"/>
                <a:gd name="T24" fmla="*/ 47881 w 149"/>
                <a:gd name="T25" fmla="*/ 20669 h 153"/>
                <a:gd name="T26" fmla="*/ 389886 w 149"/>
                <a:gd name="T27" fmla="*/ 20669 h 153"/>
                <a:gd name="T28" fmla="*/ 372786 w 149"/>
                <a:gd name="T29" fmla="*/ 68895 h 153"/>
                <a:gd name="T30" fmla="*/ 372786 w 149"/>
                <a:gd name="T31" fmla="*/ 502937 h 153"/>
                <a:gd name="T32" fmla="*/ 489068 w 149"/>
                <a:gd name="T33" fmla="*/ 213576 h 153"/>
                <a:gd name="T34" fmla="*/ 396726 w 149"/>
                <a:gd name="T35" fmla="*/ 213576 h 153"/>
                <a:gd name="T36" fmla="*/ 393306 w 149"/>
                <a:gd name="T37" fmla="*/ 68895 h 153"/>
                <a:gd name="T38" fmla="*/ 430927 w 149"/>
                <a:gd name="T39" fmla="*/ 20669 h 153"/>
                <a:gd name="T40" fmla="*/ 441187 w 149"/>
                <a:gd name="T41" fmla="*/ 20669 h 153"/>
                <a:gd name="T42" fmla="*/ 441187 w 149"/>
                <a:gd name="T43" fmla="*/ 20669 h 153"/>
                <a:gd name="T44" fmla="*/ 489068 w 149"/>
                <a:gd name="T45" fmla="*/ 68895 h 153"/>
                <a:gd name="T46" fmla="*/ 489068 w 149"/>
                <a:gd name="T47" fmla="*/ 213576 h 15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9" h="153">
                  <a:moveTo>
                    <a:pt x="149" y="20"/>
                  </a:moveTo>
                  <a:cubicBezTo>
                    <a:pt x="149" y="9"/>
                    <a:pt x="140" y="0"/>
                    <a:pt x="1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49" y="69"/>
                    <a:pt x="149" y="69"/>
                    <a:pt x="149" y="69"/>
                  </a:cubicBezTo>
                  <a:lnTo>
                    <a:pt x="149" y="20"/>
                  </a:lnTo>
                  <a:close/>
                  <a:moveTo>
                    <a:pt x="109" y="146"/>
                  </a:moveTo>
                  <a:cubicBezTo>
                    <a:pt x="6" y="146"/>
                    <a:pt x="6" y="146"/>
                    <a:pt x="6" y="14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0"/>
                    <a:pt x="10" y="6"/>
                    <a:pt x="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1" y="10"/>
                    <a:pt x="109" y="15"/>
                    <a:pt x="109" y="20"/>
                  </a:cubicBezTo>
                  <a:lnTo>
                    <a:pt x="109" y="146"/>
                  </a:lnTo>
                  <a:close/>
                  <a:moveTo>
                    <a:pt x="143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3"/>
                    <a:pt x="120" y="8"/>
                    <a:pt x="126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37" y="6"/>
                    <a:pt x="143" y="12"/>
                    <a:pt x="143" y="20"/>
                  </a:cubicBezTo>
                  <a:cubicBezTo>
                    <a:pt x="143" y="62"/>
                    <a:pt x="143" y="62"/>
                    <a:pt x="143" y="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53" name="Прямая соединительная линия 52"/>
          <p:cNvCxnSpPr/>
          <p:nvPr/>
        </p:nvCxnSpPr>
        <p:spPr>
          <a:xfrm>
            <a:off x="1893279" y="5531306"/>
            <a:ext cx="0" cy="65782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Группа 39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41" name="Прямая со стрелкой 40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Группа 41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44" name="Группа 43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55" name="Прямая соединительная линия 54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Прямая соединительная линия 55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Прямая соединительная линия 56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46" name="Рисунок 45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4" name="Рисунок 53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33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72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Контроль наличия Акта о результатах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4919" y="1284853"/>
            <a:ext cx="5521387" cy="654981"/>
          </a:xfrm>
          <a:prstGeom prst="rect">
            <a:avLst/>
          </a:prstGeom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Решение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 проведении инвентаризации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(ф.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0510439) №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00РП-000001 от 20.09.2023 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2762" y="2678389"/>
            <a:ext cx="2033242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Основные средства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789683" y="2678389"/>
            <a:ext cx="1703768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01.10.2025 по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01.12.2025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52762" y="3335951"/>
            <a:ext cx="2033242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Нематериальные активы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789683" y="3335951"/>
            <a:ext cx="1703768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15.11.2025 по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05.12.2025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252762" y="3996351"/>
            <a:ext cx="2033242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Непроизведенные активы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789683" y="3996351"/>
            <a:ext cx="1703768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15.11.2025 по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15.12.2025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288543" y="2678389"/>
            <a:ext cx="1501140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01.10.2025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288543" y="3335951"/>
            <a:ext cx="1501140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01.11.2025</a:t>
            </a:r>
            <a:endParaRPr lang="ru-RU" sz="1600" dirty="0">
              <a:solidFill>
                <a:srgbClr val="FF000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288543" y="3996351"/>
            <a:ext cx="1501140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01.11.2025</a:t>
            </a:r>
            <a:endParaRPr lang="ru-RU" sz="1600" dirty="0">
              <a:solidFill>
                <a:srgbClr val="FF000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53273" y="2020558"/>
            <a:ext cx="2033242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Группа объектов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790194" y="2020558"/>
            <a:ext cx="1703768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Срок проведения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2289054" y="2020558"/>
            <a:ext cx="1501140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Дата по состоянию на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8511694" y="1876171"/>
            <a:ext cx="3178632" cy="1210711"/>
          </a:xfrm>
          <a:prstGeom prst="rect">
            <a:avLst/>
          </a:prstGeom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 о результатах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инвентаризации (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ф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0510463)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№ 0000-000001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02.12.2025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ru-RU" sz="1600" dirty="0" smtClean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546097" y="1801505"/>
            <a:ext cx="1035806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ИО 1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546097" y="2557837"/>
            <a:ext cx="1035806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ИО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588856" y="4174591"/>
            <a:ext cx="1035806" cy="654981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ИО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552572" y="3300735"/>
            <a:ext cx="1035806" cy="796056"/>
          </a:xfrm>
          <a:prstGeom prst="rect">
            <a:avLst/>
          </a:prstGeom>
          <a:solidFill>
            <a:schemeClr val="lt1"/>
          </a:solidFill>
          <a:ln>
            <a:noFill/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4" name="Правая фигурная скобка 53"/>
          <p:cNvSpPr/>
          <p:nvPr/>
        </p:nvSpPr>
        <p:spPr>
          <a:xfrm>
            <a:off x="5688876" y="2020558"/>
            <a:ext cx="581294" cy="2630774"/>
          </a:xfrm>
          <a:prstGeom prst="righ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авая фигурная скобка 54"/>
          <p:cNvSpPr/>
          <p:nvPr/>
        </p:nvSpPr>
        <p:spPr>
          <a:xfrm>
            <a:off x="7699107" y="1998787"/>
            <a:ext cx="581294" cy="1137721"/>
          </a:xfrm>
          <a:prstGeom prst="righ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8562496" y="3392911"/>
            <a:ext cx="3178632" cy="1210711"/>
          </a:xfrm>
          <a:prstGeom prst="rect">
            <a:avLst/>
          </a:prstGeom>
          <a:ln w="19050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 о результатах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инвентаризации (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ф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0510463)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№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0000-000002 от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6.12.2025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ru-RU" sz="1600" dirty="0" smtClean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0" name="Правая фигурная скобка 59"/>
          <p:cNvSpPr/>
          <p:nvPr/>
        </p:nvSpPr>
        <p:spPr>
          <a:xfrm>
            <a:off x="7749909" y="3515527"/>
            <a:ext cx="581294" cy="1137721"/>
          </a:xfrm>
          <a:prstGeom prst="righ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1941267" y="5448669"/>
            <a:ext cx="83203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Акте (ф. 0510463) обобщаются результаты инвентаризации,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отраженные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инвентаризационных описях, если инвентаризация по группам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объектов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была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проведена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 одному </a:t>
            </a:r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Решению (ф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0510439) и по состоянию на одну дату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884108" y="5600898"/>
            <a:ext cx="976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11437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61н</a:t>
            </a:r>
            <a:endParaRPr lang="ru-RU" sz="3600" b="1" dirty="0">
              <a:solidFill>
                <a:srgbClr val="11437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66" name="Group 8">
            <a:extLst>
              <a:ext uri="{FF2B5EF4-FFF2-40B4-BE49-F238E27FC236}">
                <a16:creationId xmlns:a16="http://schemas.microsoft.com/office/drawing/2014/main" xmlns="" id="{908A3220-9286-4EF5-82AB-D6F886277363}"/>
              </a:ext>
            </a:extLst>
          </p:cNvPr>
          <p:cNvGrpSpPr/>
          <p:nvPr/>
        </p:nvGrpSpPr>
        <p:grpSpPr>
          <a:xfrm>
            <a:off x="1515585" y="5523202"/>
            <a:ext cx="287195" cy="297036"/>
            <a:chOff x="5392896" y="3075146"/>
            <a:chExt cx="509587" cy="527050"/>
          </a:xfrm>
          <a:solidFill>
            <a:srgbClr val="002060"/>
          </a:solidFill>
        </p:grpSpPr>
        <p:sp>
          <p:nvSpPr>
            <p:cNvPr id="67" name="Rectangle 153">
              <a:extLst>
                <a:ext uri="{FF2B5EF4-FFF2-40B4-BE49-F238E27FC236}">
                  <a16:creationId xmlns:a16="http://schemas.microsoft.com/office/drawing/2014/main" xmlns="" id="{B5835DD1-8702-438B-AAF3-0D024159B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202146"/>
              <a:ext cx="257175" cy="238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8" name="Rectangle 154">
              <a:extLst>
                <a:ext uri="{FF2B5EF4-FFF2-40B4-BE49-F238E27FC236}">
                  <a16:creationId xmlns:a16="http://schemas.microsoft.com/office/drawing/2014/main" xmlns="" id="{A1A9F044-F435-469A-B294-CEFDAE23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325971"/>
              <a:ext cx="228600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9" name="Rectangle 155">
              <a:extLst>
                <a:ext uri="{FF2B5EF4-FFF2-40B4-BE49-F238E27FC236}">
                  <a16:creationId xmlns:a16="http://schemas.microsoft.com/office/drawing/2014/main" xmlns="" id="{E0FA26EB-A3F8-485C-9A03-DCFF008C3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1158" y="3451383"/>
              <a:ext cx="171450" cy="20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0" name="Freeform 156">
              <a:extLst>
                <a:ext uri="{FF2B5EF4-FFF2-40B4-BE49-F238E27FC236}">
                  <a16:creationId xmlns:a16="http://schemas.microsoft.com/office/drawing/2014/main" xmlns="" id="{45835399-CC49-46F9-9022-13689D59B1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2896" y="3075146"/>
              <a:ext cx="509587" cy="527050"/>
            </a:xfrm>
            <a:custGeom>
              <a:avLst/>
              <a:gdLst>
                <a:gd name="T0" fmla="*/ 509588 w 149"/>
                <a:gd name="T1" fmla="*/ 68895 h 153"/>
                <a:gd name="T2" fmla="*/ 441187 w 149"/>
                <a:gd name="T3" fmla="*/ 0 h 153"/>
                <a:gd name="T4" fmla="*/ 47881 w 149"/>
                <a:gd name="T5" fmla="*/ 0 h 153"/>
                <a:gd name="T6" fmla="*/ 0 w 149"/>
                <a:gd name="T7" fmla="*/ 48227 h 153"/>
                <a:gd name="T8" fmla="*/ 0 w 149"/>
                <a:gd name="T9" fmla="*/ 527050 h 153"/>
                <a:gd name="T10" fmla="*/ 396726 w 149"/>
                <a:gd name="T11" fmla="*/ 527050 h 153"/>
                <a:gd name="T12" fmla="*/ 396726 w 149"/>
                <a:gd name="T13" fmla="*/ 237689 h 153"/>
                <a:gd name="T14" fmla="*/ 509588 w 149"/>
                <a:gd name="T15" fmla="*/ 237689 h 153"/>
                <a:gd name="T16" fmla="*/ 509588 w 149"/>
                <a:gd name="T17" fmla="*/ 68895 h 153"/>
                <a:gd name="T18" fmla="*/ 372786 w 149"/>
                <a:gd name="T19" fmla="*/ 502937 h 153"/>
                <a:gd name="T20" fmla="*/ 20520 w 149"/>
                <a:gd name="T21" fmla="*/ 502937 h 153"/>
                <a:gd name="T22" fmla="*/ 20520 w 149"/>
                <a:gd name="T23" fmla="*/ 48227 h 153"/>
                <a:gd name="T24" fmla="*/ 47881 w 149"/>
                <a:gd name="T25" fmla="*/ 20669 h 153"/>
                <a:gd name="T26" fmla="*/ 389886 w 149"/>
                <a:gd name="T27" fmla="*/ 20669 h 153"/>
                <a:gd name="T28" fmla="*/ 372786 w 149"/>
                <a:gd name="T29" fmla="*/ 68895 h 153"/>
                <a:gd name="T30" fmla="*/ 372786 w 149"/>
                <a:gd name="T31" fmla="*/ 502937 h 153"/>
                <a:gd name="T32" fmla="*/ 489068 w 149"/>
                <a:gd name="T33" fmla="*/ 213576 h 153"/>
                <a:gd name="T34" fmla="*/ 396726 w 149"/>
                <a:gd name="T35" fmla="*/ 213576 h 153"/>
                <a:gd name="T36" fmla="*/ 393306 w 149"/>
                <a:gd name="T37" fmla="*/ 68895 h 153"/>
                <a:gd name="T38" fmla="*/ 430927 w 149"/>
                <a:gd name="T39" fmla="*/ 20669 h 153"/>
                <a:gd name="T40" fmla="*/ 441187 w 149"/>
                <a:gd name="T41" fmla="*/ 20669 h 153"/>
                <a:gd name="T42" fmla="*/ 441187 w 149"/>
                <a:gd name="T43" fmla="*/ 20669 h 153"/>
                <a:gd name="T44" fmla="*/ 489068 w 149"/>
                <a:gd name="T45" fmla="*/ 68895 h 153"/>
                <a:gd name="T46" fmla="*/ 489068 w 149"/>
                <a:gd name="T47" fmla="*/ 213576 h 15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9" h="153">
                  <a:moveTo>
                    <a:pt x="149" y="20"/>
                  </a:moveTo>
                  <a:cubicBezTo>
                    <a:pt x="149" y="9"/>
                    <a:pt x="140" y="0"/>
                    <a:pt x="1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49" y="69"/>
                    <a:pt x="149" y="69"/>
                    <a:pt x="149" y="69"/>
                  </a:cubicBezTo>
                  <a:lnTo>
                    <a:pt x="149" y="20"/>
                  </a:lnTo>
                  <a:close/>
                  <a:moveTo>
                    <a:pt x="109" y="146"/>
                  </a:moveTo>
                  <a:cubicBezTo>
                    <a:pt x="6" y="146"/>
                    <a:pt x="6" y="146"/>
                    <a:pt x="6" y="14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0"/>
                    <a:pt x="10" y="6"/>
                    <a:pt x="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1" y="10"/>
                    <a:pt x="109" y="15"/>
                    <a:pt x="109" y="20"/>
                  </a:cubicBezTo>
                  <a:lnTo>
                    <a:pt x="109" y="146"/>
                  </a:lnTo>
                  <a:close/>
                  <a:moveTo>
                    <a:pt x="143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3"/>
                    <a:pt x="120" y="8"/>
                    <a:pt x="126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37" y="6"/>
                    <a:pt x="143" y="12"/>
                    <a:pt x="143" y="20"/>
                  </a:cubicBezTo>
                  <a:cubicBezTo>
                    <a:pt x="143" y="62"/>
                    <a:pt x="143" y="62"/>
                    <a:pt x="143" y="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71" name="Прямая соединительная линия 70"/>
          <p:cNvCxnSpPr/>
          <p:nvPr/>
        </p:nvCxnSpPr>
        <p:spPr>
          <a:xfrm>
            <a:off x="1905830" y="5523202"/>
            <a:ext cx="0" cy="65782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57" name="Прямая со стрелкой 56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Группа 57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72" name="Группа 71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Прямая соединительная линия 76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Группа 72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74" name="Рисунок 73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5" name="Рисунок 74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34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2787374" y="38481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 о результатах инвентаризации (ф.0510463)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86" y="1001614"/>
            <a:ext cx="5950131" cy="33112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84" y="4312911"/>
            <a:ext cx="5826033" cy="219571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6C8A5E3-E551-4A2C-0B65-CE20F02D3130}"/>
              </a:ext>
            </a:extLst>
          </p:cNvPr>
          <p:cNvSpPr txBox="1"/>
          <p:nvPr/>
        </p:nvSpPr>
        <p:spPr>
          <a:xfrm>
            <a:off x="6913780" y="1115277"/>
            <a:ext cx="5156300" cy="646331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Результаты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инвентаризации без выявленных отклонений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 суммовым(качественных) показателям и качественным характеристикам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76C8A5E3-E551-4A2C-0B65-CE20F02D3130}"/>
              </a:ext>
            </a:extLst>
          </p:cNvPr>
          <p:cNvSpPr txBox="1"/>
          <p:nvPr/>
        </p:nvSpPr>
        <p:spPr>
          <a:xfrm>
            <a:off x="7543800" y="1763857"/>
            <a:ext cx="4526280" cy="461665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Содержит перечень описей, в которых нет никаких расхождений или отметок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6C8A5E3-E551-4A2C-0B65-CE20F02D3130}"/>
              </a:ext>
            </a:extLst>
          </p:cNvPr>
          <p:cNvSpPr txBox="1"/>
          <p:nvPr/>
        </p:nvSpPr>
        <p:spPr>
          <a:xfrm>
            <a:off x="6913780" y="2615635"/>
            <a:ext cx="5156300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2. Результаты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инвентаризации с выявленными отклонениями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6C8A5E3-E551-4A2C-0B65-CE20F02D3130}"/>
              </a:ext>
            </a:extLst>
          </p:cNvPr>
          <p:cNvSpPr txBox="1"/>
          <p:nvPr/>
        </p:nvSpPr>
        <p:spPr>
          <a:xfrm>
            <a:off x="7543800" y="2892210"/>
            <a:ext cx="4526280" cy="830997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Содержит перечень описей с выявленными несоответствиями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фактического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наличия,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(или) наличие неподтвержденных расчетов и (или) обязательств, а также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несоответствие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банковским выпискам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6C8A5E3-E551-4A2C-0B65-CE20F02D3130}"/>
              </a:ext>
            </a:extLst>
          </p:cNvPr>
          <p:cNvSpPr txBox="1"/>
          <p:nvPr/>
        </p:nvSpPr>
        <p:spPr>
          <a:xfrm>
            <a:off x="6913780" y="4090336"/>
            <a:ext cx="5156300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3. Результаты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выявленных качественных характеристик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76C8A5E3-E551-4A2C-0B65-CE20F02D3130}"/>
              </a:ext>
            </a:extLst>
          </p:cNvPr>
          <p:cNvSpPr txBox="1"/>
          <p:nvPr/>
        </p:nvSpPr>
        <p:spPr>
          <a:xfrm>
            <a:off x="7543800" y="4369538"/>
            <a:ext cx="4526280" cy="1384995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Содержит перечень описей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выявленными несоответствиями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качественных характеристик объектов учетным данным, наличие просроченных (с истекшим сроком исковой давности) расчетов и (или) обязательств (например, объект нефинансового актива не соответствует условиям актива, просроченная задолженность имеет признаки безнадежной задолженности)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6108504" y="3352374"/>
            <a:ext cx="413868" cy="2775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32" idx="1"/>
          </p:cNvCxnSpPr>
          <p:nvPr/>
        </p:nvCxnSpPr>
        <p:spPr>
          <a:xfrm flipH="1" flipV="1">
            <a:off x="6505575" y="1438442"/>
            <a:ext cx="408205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6512848" y="1429344"/>
            <a:ext cx="0" cy="192345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6108504" y="4181711"/>
            <a:ext cx="62091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 flipV="1">
            <a:off x="6720840" y="2773991"/>
            <a:ext cx="192941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6720840" y="2764892"/>
            <a:ext cx="0" cy="1414044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H="1">
            <a:off x="6108503" y="5098472"/>
            <a:ext cx="62091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 flipV="1">
            <a:off x="6720839" y="4300352"/>
            <a:ext cx="192941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6720839" y="4291253"/>
            <a:ext cx="0" cy="80721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Группа 28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30" name="Прямая со стрелкой 29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Группа 38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40" name="Группа 39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47" name="Прямая соединительная линия 46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Прямая соединительная линия 47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Прямая соединительная линия 48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Группа 40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42" name="Рисунок 41" descr="Межрегиональное бухгалтерское УФК"/>
                <p:cNvPicPr/>
                <p:nvPr/>
              </p:nvPicPr>
              <p:blipFill rotWithShape="1">
                <a:blip r:embed="rId5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" name="Рисунок 42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35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49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2787374" y="40189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Практика взаимодействия с СЦУ в ходе анализа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Акта о результатах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03274" y="1115896"/>
            <a:ext cx="10634443" cy="1375317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1552558" y="1708860"/>
            <a:ext cx="9521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 основании инвентаризационных описей, актов о результатах инвентаризации – проводки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делаем, а делаем все необходимые первичные учетные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документы.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026227" y="1235961"/>
            <a:ext cx="422557" cy="4225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82358" y="1196401"/>
            <a:ext cx="245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rgbClr val="002060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52558" y="1277146"/>
            <a:ext cx="1061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ВАЖНО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5" name="Овал 54"/>
          <p:cNvSpPr/>
          <p:nvPr/>
        </p:nvSpPr>
        <p:spPr>
          <a:xfrm>
            <a:off x="10620146" y="1344827"/>
            <a:ext cx="122317" cy="12231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10837379" y="1345939"/>
            <a:ext cx="122317" cy="12231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11054612" y="1344828"/>
            <a:ext cx="122317" cy="12231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67" name="Группа 66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68" name="Прямая со стрелкой 67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Группа 68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70" name="Группа 69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74" name="Прямая соединительная линия 73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Прямая соединительная линия 74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Прямая соединительная линия 75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Группа 70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72" name="Рисунок 71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3" name="Рисунок 72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9" name="Прямоугольник 38"/>
          <p:cNvSpPr/>
          <p:nvPr/>
        </p:nvSpPr>
        <p:spPr>
          <a:xfrm>
            <a:off x="803274" y="2656848"/>
            <a:ext cx="10634443" cy="1476952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803275" y="2656848"/>
            <a:ext cx="1536140" cy="1476952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2630431" y="2735202"/>
            <a:ext cx="86538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ИО расчетов с покупателями, поставщиками и прочими дебиторами и кредиторами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ф. 0504089), ИО расчетов по поступлениям (ф.0510468), Акте заключение комиссии «Дебиторская задолженность имеет признаки сомнительной задолженности»,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но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отсутствует Решение о признании (восстановлении) сомнительной задолженности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доходам (ф. 0510445)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03274" y="4333337"/>
            <a:ext cx="10634443" cy="1218185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803275" y="4333337"/>
            <a:ext cx="1536140" cy="1218185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630431" y="4390487"/>
            <a:ext cx="85423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ИО по объектам нефинансовых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активов (ф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0504466) статус объекта «не актив»,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(раздел 3) содержит соответствующее заключение комиссии, но отсутствует, например Решение о прекращении признания активами объектов нефинансовых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активов (ф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0510440)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803274" y="5738955"/>
            <a:ext cx="10634443" cy="964641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803275" y="5738955"/>
            <a:ext cx="1536140" cy="964641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2630431" y="5796105"/>
            <a:ext cx="85423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ИО по объектам нефинансовых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активов (ф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0504466), зафиксирована недостача,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Акт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содержит соответствующее  заключение, но отсутствует, например, Акт о списании объектов нефинансовых активов (кроме транспортных средств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) 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ф.0510454)</a:t>
            </a:r>
          </a:p>
        </p:txBody>
      </p:sp>
      <p:sp>
        <p:nvSpPr>
          <p:cNvPr id="80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1400405" y="3076937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1381265" y="3101208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117151" y="3488461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1381265" y="4575481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1362125" y="4599752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98011" y="4987005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Freeform 77">
            <a:extLst>
              <a:ext uri="{FF2B5EF4-FFF2-40B4-BE49-F238E27FC236}">
                <a16:creationId xmlns="" xmlns:a16="http://schemas.microsoft.com/office/drawing/2014/main" id="{976FD48B-53EA-45B5-9504-6DF33B9762E0}"/>
              </a:ext>
            </a:extLst>
          </p:cNvPr>
          <p:cNvSpPr>
            <a:spLocks noEditPoints="1"/>
          </p:cNvSpPr>
          <p:nvPr/>
        </p:nvSpPr>
        <p:spPr bwMode="auto">
          <a:xfrm>
            <a:off x="1345467" y="5864082"/>
            <a:ext cx="414251" cy="417874"/>
          </a:xfrm>
          <a:custGeom>
            <a:avLst/>
            <a:gdLst>
              <a:gd name="T0" fmla="*/ 183773 w 160"/>
              <a:gd name="T1" fmla="*/ 20598 h 160"/>
              <a:gd name="T2" fmla="*/ 159951 w 160"/>
              <a:gd name="T3" fmla="*/ 44629 h 160"/>
              <a:gd name="T4" fmla="*/ 78274 w 160"/>
              <a:gd name="T5" fmla="*/ 44629 h 160"/>
              <a:gd name="T6" fmla="*/ 44242 w 160"/>
              <a:gd name="T7" fmla="*/ 78958 h 160"/>
              <a:gd name="T8" fmla="*/ 44242 w 160"/>
              <a:gd name="T9" fmla="*/ 161350 h 160"/>
              <a:gd name="T10" fmla="*/ 20419 w 160"/>
              <a:gd name="T11" fmla="*/ 185380 h 160"/>
              <a:gd name="T12" fmla="*/ 0 w 160"/>
              <a:gd name="T13" fmla="*/ 161350 h 160"/>
              <a:gd name="T14" fmla="*/ 0 w 160"/>
              <a:gd name="T15" fmla="*/ 78958 h 160"/>
              <a:gd name="T16" fmla="*/ 78274 w 160"/>
              <a:gd name="T17" fmla="*/ 0 h 160"/>
              <a:gd name="T18" fmla="*/ 159951 w 160"/>
              <a:gd name="T19" fmla="*/ 0 h 160"/>
              <a:gd name="T20" fmla="*/ 183773 w 160"/>
              <a:gd name="T21" fmla="*/ 20598 h 160"/>
              <a:gd name="T22" fmla="*/ 466239 w 160"/>
              <a:gd name="T23" fmla="*/ 0 h 160"/>
              <a:gd name="T24" fmla="*/ 384562 w 160"/>
              <a:gd name="T25" fmla="*/ 0 h 160"/>
              <a:gd name="T26" fmla="*/ 360740 w 160"/>
              <a:gd name="T27" fmla="*/ 20598 h 160"/>
              <a:gd name="T28" fmla="*/ 384562 w 160"/>
              <a:gd name="T29" fmla="*/ 44629 h 160"/>
              <a:gd name="T30" fmla="*/ 466239 w 160"/>
              <a:gd name="T31" fmla="*/ 44629 h 160"/>
              <a:gd name="T32" fmla="*/ 500271 w 160"/>
              <a:gd name="T33" fmla="*/ 78958 h 160"/>
              <a:gd name="T34" fmla="*/ 500271 w 160"/>
              <a:gd name="T35" fmla="*/ 161350 h 160"/>
              <a:gd name="T36" fmla="*/ 524094 w 160"/>
              <a:gd name="T37" fmla="*/ 185380 h 160"/>
              <a:gd name="T38" fmla="*/ 544513 w 160"/>
              <a:gd name="T39" fmla="*/ 161350 h 160"/>
              <a:gd name="T40" fmla="*/ 544513 w 160"/>
              <a:gd name="T41" fmla="*/ 78958 h 160"/>
              <a:gd name="T42" fmla="*/ 466239 w 160"/>
              <a:gd name="T43" fmla="*/ 0 h 160"/>
              <a:gd name="T44" fmla="*/ 524094 w 160"/>
              <a:gd name="T45" fmla="*/ 363895 h 160"/>
              <a:gd name="T46" fmla="*/ 500271 w 160"/>
              <a:gd name="T47" fmla="*/ 387925 h 160"/>
              <a:gd name="T48" fmla="*/ 500271 w 160"/>
              <a:gd name="T49" fmla="*/ 470317 h 160"/>
              <a:gd name="T50" fmla="*/ 466239 w 160"/>
              <a:gd name="T51" fmla="*/ 504646 h 160"/>
              <a:gd name="T52" fmla="*/ 384562 w 160"/>
              <a:gd name="T53" fmla="*/ 504646 h 160"/>
              <a:gd name="T54" fmla="*/ 360740 w 160"/>
              <a:gd name="T55" fmla="*/ 528677 h 160"/>
              <a:gd name="T56" fmla="*/ 384562 w 160"/>
              <a:gd name="T57" fmla="*/ 549275 h 160"/>
              <a:gd name="T58" fmla="*/ 466239 w 160"/>
              <a:gd name="T59" fmla="*/ 549275 h 160"/>
              <a:gd name="T60" fmla="*/ 544513 w 160"/>
              <a:gd name="T61" fmla="*/ 470317 h 160"/>
              <a:gd name="T62" fmla="*/ 544513 w 160"/>
              <a:gd name="T63" fmla="*/ 387925 h 160"/>
              <a:gd name="T64" fmla="*/ 524094 w 160"/>
              <a:gd name="T65" fmla="*/ 363895 h 160"/>
              <a:gd name="T66" fmla="*/ 159951 w 160"/>
              <a:gd name="T67" fmla="*/ 504646 h 160"/>
              <a:gd name="T68" fmla="*/ 78274 w 160"/>
              <a:gd name="T69" fmla="*/ 504646 h 160"/>
              <a:gd name="T70" fmla="*/ 44242 w 160"/>
              <a:gd name="T71" fmla="*/ 470317 h 160"/>
              <a:gd name="T72" fmla="*/ 44242 w 160"/>
              <a:gd name="T73" fmla="*/ 387925 h 160"/>
              <a:gd name="T74" fmla="*/ 20419 w 160"/>
              <a:gd name="T75" fmla="*/ 363895 h 160"/>
              <a:gd name="T76" fmla="*/ 0 w 160"/>
              <a:gd name="T77" fmla="*/ 387925 h 160"/>
              <a:gd name="T78" fmla="*/ 0 w 160"/>
              <a:gd name="T79" fmla="*/ 470317 h 160"/>
              <a:gd name="T80" fmla="*/ 78274 w 160"/>
              <a:gd name="T81" fmla="*/ 549275 h 160"/>
              <a:gd name="T82" fmla="*/ 159951 w 160"/>
              <a:gd name="T83" fmla="*/ 549275 h 160"/>
              <a:gd name="T84" fmla="*/ 183773 w 160"/>
              <a:gd name="T85" fmla="*/ 528677 h 160"/>
              <a:gd name="T86" fmla="*/ 159951 w 160"/>
              <a:gd name="T87" fmla="*/ 504646 h 1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60" h="160">
                <a:moveTo>
                  <a:pt x="54" y="6"/>
                </a:moveTo>
                <a:cubicBezTo>
                  <a:pt x="54" y="10"/>
                  <a:pt x="51" y="13"/>
                  <a:pt x="47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3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51"/>
                  <a:pt x="10" y="54"/>
                  <a:pt x="6" y="54"/>
                </a:cubicBezTo>
                <a:cubicBezTo>
                  <a:pt x="3" y="54"/>
                  <a:pt x="0" y="51"/>
                  <a:pt x="0" y="47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6"/>
                </a:cubicBezTo>
                <a:close/>
                <a:moveTo>
                  <a:pt x="137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09" y="0"/>
                  <a:pt x="106" y="3"/>
                  <a:pt x="106" y="6"/>
                </a:cubicBezTo>
                <a:cubicBezTo>
                  <a:pt x="106" y="10"/>
                  <a:pt x="109" y="13"/>
                  <a:pt x="11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cubicBezTo>
                  <a:pt x="147" y="47"/>
                  <a:pt x="147" y="47"/>
                  <a:pt x="147" y="47"/>
                </a:cubicBezTo>
                <a:cubicBezTo>
                  <a:pt x="147" y="51"/>
                  <a:pt x="150" y="54"/>
                  <a:pt x="154" y="54"/>
                </a:cubicBezTo>
                <a:cubicBezTo>
                  <a:pt x="157" y="54"/>
                  <a:pt x="160" y="51"/>
                  <a:pt x="160" y="4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54" y="106"/>
                </a:moveTo>
                <a:cubicBezTo>
                  <a:pt x="150" y="106"/>
                  <a:pt x="147" y="109"/>
                  <a:pt x="147" y="113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43"/>
                  <a:pt x="143" y="147"/>
                  <a:pt x="137" y="147"/>
                </a:cubicBezTo>
                <a:cubicBezTo>
                  <a:pt x="113" y="147"/>
                  <a:pt x="113" y="147"/>
                  <a:pt x="113" y="147"/>
                </a:cubicBezTo>
                <a:cubicBezTo>
                  <a:pt x="109" y="147"/>
                  <a:pt x="106" y="150"/>
                  <a:pt x="106" y="154"/>
                </a:cubicBezTo>
                <a:cubicBezTo>
                  <a:pt x="106" y="157"/>
                  <a:pt x="109" y="160"/>
                  <a:pt x="11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09"/>
                  <a:pt x="157" y="106"/>
                  <a:pt x="154" y="106"/>
                </a:cubicBezTo>
                <a:close/>
                <a:moveTo>
                  <a:pt x="47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3" y="109"/>
                  <a:pt x="10" y="106"/>
                  <a:pt x="6" y="106"/>
                </a:cubicBezTo>
                <a:cubicBezTo>
                  <a:pt x="3" y="106"/>
                  <a:pt x="0" y="109"/>
                  <a:pt x="0" y="11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47" y="160"/>
                  <a:pt x="47" y="160"/>
                  <a:pt x="47" y="160"/>
                </a:cubicBezTo>
                <a:cubicBezTo>
                  <a:pt x="51" y="160"/>
                  <a:pt x="54" y="157"/>
                  <a:pt x="54" y="154"/>
                </a:cubicBezTo>
                <a:cubicBezTo>
                  <a:pt x="54" y="150"/>
                  <a:pt x="51" y="147"/>
                  <a:pt x="47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1326327" y="5888353"/>
            <a:ext cx="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62213" y="6275606"/>
            <a:ext cx="98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36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96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Примерный перечень контроля наличия ПУД, перед формированием отчетности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13" name="Прямая со стрелкой 12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Группа 13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19" name="Прямая соединительная линия 18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17" name="Рисунок 1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8" name="Рисунок 1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5" name="Группа 4"/>
          <p:cNvGrpSpPr/>
          <p:nvPr/>
        </p:nvGrpSpPr>
        <p:grpSpPr>
          <a:xfrm>
            <a:off x="405427" y="1098437"/>
            <a:ext cx="11280933" cy="5165476"/>
            <a:chOff x="728939" y="1594908"/>
            <a:chExt cx="10638281" cy="3742905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751778" y="1603375"/>
              <a:ext cx="10615441" cy="3717925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3721467" y="1594908"/>
              <a:ext cx="0" cy="3726392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6560350" y="1603375"/>
              <a:ext cx="0" cy="3717925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flipH="1">
              <a:off x="3729813" y="1896098"/>
              <a:ext cx="7637407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868108" y="1650654"/>
              <a:ext cx="2516046" cy="2007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соответствует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условиям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актива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685850" y="1649005"/>
              <a:ext cx="2335248" cy="2007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Списание, в связи с недостачей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33750" y="1949353"/>
              <a:ext cx="2650404" cy="468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Решение о прекращении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признания</a:t>
              </a:r>
            </a:p>
            <a:p>
              <a:pPr fontAlgn="b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активами объектов</a:t>
              </a:r>
            </a:p>
            <a:p>
              <a:pPr fontAlgn="b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нефинансовых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активов (ф. 0510440)</a:t>
              </a:r>
            </a:p>
          </p:txBody>
        </p:sp>
        <p:cxnSp>
          <p:nvCxnSpPr>
            <p:cNvPr id="29" name="Прямая соединительная линия 28"/>
            <p:cNvCxnSpPr/>
            <p:nvPr/>
          </p:nvCxnSpPr>
          <p:spPr>
            <a:xfrm flipH="1">
              <a:off x="751777" y="2622973"/>
              <a:ext cx="10615441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H="1">
              <a:off x="751776" y="3205450"/>
              <a:ext cx="10615441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751775" y="3458393"/>
              <a:ext cx="10615441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flipH="1">
              <a:off x="751774" y="3715611"/>
              <a:ext cx="10615441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H="1">
              <a:off x="751777" y="3986994"/>
              <a:ext cx="10615441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751776" y="4396329"/>
              <a:ext cx="10615441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H="1">
              <a:off x="751775" y="4678039"/>
              <a:ext cx="10615441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754396" y="2685285"/>
              <a:ext cx="2808586" cy="6021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0 101 00 000 "Основные средства",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все</a:t>
              </a:r>
            </a:p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кроме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101 05 000  и 101 08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000</a:t>
              </a:r>
            </a:p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Библиотечный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фонд</a:t>
              </a: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8842710" y="1895051"/>
              <a:ext cx="10764" cy="3442762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6569482" y="1920532"/>
              <a:ext cx="2243762" cy="602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Акт о списании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объектов</a:t>
              </a:r>
            </a:p>
            <a:p>
              <a:pPr fontAlgn="b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нефинансовых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активов (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кроме</a:t>
              </a:r>
            </a:p>
            <a:p>
              <a:pPr fontAlgn="b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транспортных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средств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fontAlgn="b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ф. 0510454)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869165" y="1920532"/>
              <a:ext cx="2205606" cy="334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Акт о списании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транспортного</a:t>
              </a:r>
            </a:p>
            <a:p>
              <a:pPr fontAlgn="b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средства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(ф. 0510456)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54396" y="3231078"/>
              <a:ext cx="896730" cy="2007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101 05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000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59703" y="3487333"/>
              <a:ext cx="2849644" cy="2007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0 102 00 000 "Нематериальные активы"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1770" y="3746131"/>
              <a:ext cx="2910111" cy="2007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0 103 00 000 "Непроизведенные активы"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51770" y="4021319"/>
              <a:ext cx="2405995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0 111 60 000 "Права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пользования</a:t>
              </a:r>
            </a:p>
            <a:p>
              <a:pPr fontAlgn="b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нематериальными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активами"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1770" y="4440538"/>
              <a:ext cx="2674350" cy="2007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0 113 00 000 "Биологические активы"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28939" y="4902453"/>
              <a:ext cx="2827210" cy="2007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Документ, который оформляется после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814666" y="2810412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823302" y="3222301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832433" y="3486273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832040" y="3751823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32040" y="4078941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831647" y="4437857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437027" y="2822312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445663" y="3234203"/>
              <a:ext cx="396061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нет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454794" y="3498173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454401" y="3763724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454401" y="4090843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454008" y="4449756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568696" y="4698199"/>
              <a:ext cx="2061315" cy="6021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fontAlgn="b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Акт об утилизации (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уничтожении)</a:t>
              </a:r>
            </a:p>
            <a:p>
              <a:pPr fontAlgn="b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материальных ценностей</a:t>
              </a:r>
            </a:p>
            <a:p>
              <a:pPr fontAlgn="b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(ф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0510435)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866501" y="2822312"/>
              <a:ext cx="396061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нет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9875135" y="3234201"/>
              <a:ext cx="338920" cy="33452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61" name="Прямая со стрелкой 60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37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7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Этапы организации и проведения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83874" y="1360536"/>
            <a:ext cx="2937608" cy="142411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5" name="Овал 14"/>
          <p:cNvSpPr/>
          <p:nvPr/>
        </p:nvSpPr>
        <p:spPr>
          <a:xfrm>
            <a:off x="822859" y="1099522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6" name="TextBox 15"/>
          <p:cNvSpPr txBox="1"/>
          <p:nvPr/>
        </p:nvSpPr>
        <p:spPr>
          <a:xfrm>
            <a:off x="1072629" y="1795812"/>
            <a:ext cx="294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проведения инвентаризации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3252" y="1150537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60663" y="1360536"/>
            <a:ext cx="2937608" cy="142411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9" name="Овал 18"/>
          <p:cNvSpPr/>
          <p:nvPr/>
        </p:nvSpPr>
        <p:spPr>
          <a:xfrm>
            <a:off x="4499648" y="1099522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0" name="TextBox 19"/>
          <p:cNvSpPr txBox="1"/>
          <p:nvPr/>
        </p:nvSpPr>
        <p:spPr>
          <a:xfrm>
            <a:off x="4769318" y="1780617"/>
            <a:ext cx="29376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инвентаризационной комиссии Положения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30868" y="114116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437452" y="1360536"/>
            <a:ext cx="2937608" cy="1424112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6" name="Овал 25"/>
          <p:cNvSpPr/>
          <p:nvPr/>
        </p:nvSpPr>
        <p:spPr>
          <a:xfrm>
            <a:off x="8176436" y="1099522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7" name="TextBox 26"/>
          <p:cNvSpPr txBox="1"/>
          <p:nvPr/>
        </p:nvSpPr>
        <p:spPr>
          <a:xfrm>
            <a:off x="8437446" y="1492286"/>
            <a:ext cx="2937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о проведении инвентаризации (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0510439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Изменение Решения </a:t>
            </a: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проведении инвентаризации (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0510477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11163" y="115425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72017" y="3289444"/>
            <a:ext cx="2937608" cy="1424112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0" name="Овал 29"/>
          <p:cNvSpPr/>
          <p:nvPr/>
        </p:nvSpPr>
        <p:spPr>
          <a:xfrm>
            <a:off x="911002" y="3028430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1" name="TextBox 30"/>
          <p:cNvSpPr txBox="1"/>
          <p:nvPr/>
        </p:nvSpPr>
        <p:spPr>
          <a:xfrm>
            <a:off x="1172015" y="3545399"/>
            <a:ext cx="29488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 комиссии первичных учетных документов (при необходимости)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7014" y="307093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848806" y="3289444"/>
            <a:ext cx="2937608" cy="1424112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4" name="Овал 33"/>
          <p:cNvSpPr/>
          <p:nvPr/>
        </p:nvSpPr>
        <p:spPr>
          <a:xfrm>
            <a:off x="4587791" y="3028430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5" name="TextBox 34"/>
          <p:cNvSpPr txBox="1"/>
          <p:nvPr/>
        </p:nvSpPr>
        <p:spPr>
          <a:xfrm>
            <a:off x="4860045" y="3545399"/>
            <a:ext cx="29376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фактического наличия объекта инвентаризации (активов, обязательств)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08807" y="307093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525594" y="3289444"/>
            <a:ext cx="2937608" cy="142411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8" name="Овал 37"/>
          <p:cNvSpPr/>
          <p:nvPr/>
        </p:nvSpPr>
        <p:spPr>
          <a:xfrm>
            <a:off x="8264579" y="3028430"/>
            <a:ext cx="522026" cy="522026"/>
          </a:xfrm>
          <a:prstGeom prst="ellipse">
            <a:avLst/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9" name="TextBox 38"/>
          <p:cNvSpPr txBox="1"/>
          <p:nvPr/>
        </p:nvSpPr>
        <p:spPr>
          <a:xfrm>
            <a:off x="8525591" y="3375108"/>
            <a:ext cx="2937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результатов инвентаризации (Инвентаризационные описи, Акт о результатах инвентаризации (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 0510463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5824" y="307093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Прямая со стрелкой 40"/>
          <p:cNvCxnSpPr>
            <a:endCxn id="20" idx="1"/>
          </p:cNvCxnSpPr>
          <p:nvPr/>
        </p:nvCxnSpPr>
        <p:spPr>
          <a:xfrm flipV="1">
            <a:off x="4017151" y="2149949"/>
            <a:ext cx="752167" cy="14470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7698268" y="2086902"/>
            <a:ext cx="727935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ная линия уступом 42"/>
          <p:cNvCxnSpPr>
            <a:stCxn id="22" idx="2"/>
            <a:endCxn id="29" idx="0"/>
          </p:cNvCxnSpPr>
          <p:nvPr/>
        </p:nvCxnSpPr>
        <p:spPr>
          <a:xfrm rot="5400000">
            <a:off x="6021140" y="-595671"/>
            <a:ext cx="504796" cy="7265435"/>
          </a:xfrm>
          <a:prstGeom prst="bentConnector3">
            <a:avLst>
              <a:gd name="adj1" fmla="val 34412"/>
            </a:avLst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4109625" y="4001499"/>
            <a:ext cx="727935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7797652" y="4001498"/>
            <a:ext cx="727935" cy="1"/>
          </a:xfrm>
          <a:prstGeom prst="straightConnector1">
            <a:avLst/>
          </a:prstGeom>
          <a:ln w="19050">
            <a:solidFill>
              <a:srgbClr val="1143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9999045" y="4719097"/>
            <a:ext cx="0" cy="43020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8536839" y="5164598"/>
            <a:ext cx="2937608" cy="798778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1" name="Овал 50"/>
          <p:cNvSpPr/>
          <p:nvPr/>
        </p:nvSpPr>
        <p:spPr>
          <a:xfrm>
            <a:off x="8275824" y="4903584"/>
            <a:ext cx="522026" cy="522026"/>
          </a:xfrm>
          <a:prstGeom prst="ellipse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2" name="TextBox 51"/>
          <p:cNvSpPr txBox="1"/>
          <p:nvPr/>
        </p:nvSpPr>
        <p:spPr>
          <a:xfrm>
            <a:off x="8536839" y="5333495"/>
            <a:ext cx="293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Отражение в бюджетном учете ПУД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01835" y="494924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Группа 53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55" name="Прямая со стрелкой 54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Группа 55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61" name="Прямая соединительная линия 60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единительная линия 61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Прямая соединительная линия 62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59" name="Рисунок 58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" name="Рисунок 59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38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05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Прямая соединительная линия 76"/>
          <p:cNvCxnSpPr/>
          <p:nvPr/>
        </p:nvCxnSpPr>
        <p:spPr>
          <a:xfrm flipV="1">
            <a:off x="4125144" y="2066623"/>
            <a:ext cx="330844" cy="320044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H="1">
            <a:off x="4571107" y="2752406"/>
            <a:ext cx="992102" cy="219036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flipH="1" flipV="1">
            <a:off x="4575873" y="4364406"/>
            <a:ext cx="944613" cy="25288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652387" y="3678682"/>
            <a:ext cx="1916543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H="1" flipV="1">
            <a:off x="3805160" y="5267874"/>
            <a:ext cx="480075" cy="320043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Порядок проведения инвентаризации 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39962" y="1306188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459744" y="1306188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65662" y="1490140"/>
            <a:ext cx="3662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Состав комиссии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248971" y="2304730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5868753" y="2304730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6774671" y="2405718"/>
            <a:ext cx="3662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Полномочия каждого члена комиссии (по ролям)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154888" y="3298466"/>
            <a:ext cx="4270349" cy="760436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774671" y="3298466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7624364" y="3297727"/>
            <a:ext cx="408136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Что инвентаризирует именно </a:t>
            </a: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эта комиссия (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важно, если у Вас есть </a:t>
            </a: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постоянно действующие и временные)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248971" y="4330302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5868753" y="4330302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6774671" y="4522771"/>
            <a:ext cx="3662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Порядок проведения заседаний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4839962" y="5324036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4459744" y="5324036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5365662" y="5517060"/>
            <a:ext cx="3662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Порядок рассмотрения материалов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0002" y="1388126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44643" y="2386667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834929" y="3386295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29011" y="441813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21638" y="5416025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1275450" y="2127589"/>
            <a:ext cx="3102185" cy="3102185"/>
            <a:chOff x="1297300" y="2055940"/>
            <a:chExt cx="3102185" cy="3102185"/>
          </a:xfrm>
        </p:grpSpPr>
        <p:sp>
          <p:nvSpPr>
            <p:cNvPr id="72" name="Овал 71"/>
            <p:cNvSpPr/>
            <p:nvPr/>
          </p:nvSpPr>
          <p:spPr>
            <a:xfrm>
              <a:off x="1297300" y="2055940"/>
              <a:ext cx="3102185" cy="3102185"/>
            </a:xfrm>
            <a:prstGeom prst="ellipse">
              <a:avLst/>
            </a:prstGeom>
            <a:gradFill flip="none" rotWithShape="1">
              <a:gsLst>
                <a:gs pos="0">
                  <a:srgbClr val="0B51A5">
                    <a:shade val="30000"/>
                    <a:satMod val="115000"/>
                  </a:srgbClr>
                </a:gs>
                <a:gs pos="50000">
                  <a:srgbClr val="0B51A5">
                    <a:shade val="67500"/>
                    <a:satMod val="115000"/>
                  </a:srgbClr>
                </a:gs>
                <a:gs pos="100000">
                  <a:srgbClr val="0B51A5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1468107" y="2233172"/>
              <a:ext cx="2773379" cy="27733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508723" y="3173570"/>
            <a:ext cx="264844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Положение </a:t>
            </a: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об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инвентаризационной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комиссии должно содержать:</a:t>
            </a:r>
          </a:p>
          <a:p>
            <a:pPr algn="ctr"/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1722356" y="4285169"/>
            <a:ext cx="2210638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114256" y="4394548"/>
            <a:ext cx="1425192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Группа 65"/>
          <p:cNvGrpSpPr/>
          <p:nvPr/>
        </p:nvGrpSpPr>
        <p:grpSpPr>
          <a:xfrm rot="10800000">
            <a:off x="1721533" y="3046284"/>
            <a:ext cx="2210638" cy="109379"/>
            <a:chOff x="4991504" y="4925366"/>
            <a:chExt cx="2210638" cy="109379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9" name="Прямая со стрелкой 98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81" name="Прямая соединительная линия 80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Группа 70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75" name="Группа 74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78" name="Рисунок 77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79" name="Рисунок 78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76" name="Прямая со стрелкой 75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39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7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Прямая соединительная линия 76"/>
          <p:cNvCxnSpPr/>
          <p:nvPr/>
        </p:nvCxnSpPr>
        <p:spPr>
          <a:xfrm flipV="1">
            <a:off x="4125144" y="2066623"/>
            <a:ext cx="330844" cy="320044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H="1">
            <a:off x="4571107" y="2752406"/>
            <a:ext cx="992102" cy="219036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flipH="1" flipV="1">
            <a:off x="4575873" y="4326306"/>
            <a:ext cx="944613" cy="25288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4652387" y="3678682"/>
            <a:ext cx="1916543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H="1" flipV="1">
            <a:off x="3805160" y="5229774"/>
            <a:ext cx="480075" cy="320043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Порядок проведения инвентаризации 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39962" y="1306188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459744" y="1306188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65662" y="1388126"/>
            <a:ext cx="3662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каких случаях надо проводить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инвентаризацию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248971" y="2304730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5868753" y="2304730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6774671" y="2386668"/>
            <a:ext cx="3662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Как инвентаризировать те или иные объекты (определить метод)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154889" y="3298466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774671" y="3298466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7680589" y="3490935"/>
            <a:ext cx="3662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Как инициировать инвентаризацию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248971" y="4292202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5868753" y="4292202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6774671" y="4484671"/>
            <a:ext cx="3662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Как оформить итоги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4839962" y="5285936"/>
            <a:ext cx="4240406" cy="760434"/>
          </a:xfrm>
          <a:prstGeom prst="rect">
            <a:avLst/>
          </a:prstGeom>
          <a:solidFill>
            <a:srgbClr val="FBFBFB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4459744" y="5285936"/>
            <a:ext cx="760436" cy="760436"/>
          </a:xfrm>
          <a:prstGeom prst="ellipse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5365662" y="5377925"/>
            <a:ext cx="3662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Как работают рабочие комиссии (если требуются)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0002" y="1388126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44643" y="2386667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834929" y="3386295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29011" y="438003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21638" y="5377925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1275450" y="2127589"/>
            <a:ext cx="3102185" cy="3102185"/>
            <a:chOff x="1297300" y="2055940"/>
            <a:chExt cx="3102185" cy="3102185"/>
          </a:xfrm>
        </p:grpSpPr>
        <p:sp>
          <p:nvSpPr>
            <p:cNvPr id="72" name="Овал 71"/>
            <p:cNvSpPr/>
            <p:nvPr/>
          </p:nvSpPr>
          <p:spPr>
            <a:xfrm>
              <a:off x="1297300" y="2055940"/>
              <a:ext cx="3102185" cy="3102185"/>
            </a:xfrm>
            <a:prstGeom prst="ellipse">
              <a:avLst/>
            </a:prstGeom>
            <a:gradFill flip="none" rotWithShape="1">
              <a:gsLst>
                <a:gs pos="0">
                  <a:srgbClr val="0B51A5">
                    <a:shade val="30000"/>
                    <a:satMod val="115000"/>
                  </a:srgbClr>
                </a:gs>
                <a:gs pos="50000">
                  <a:srgbClr val="0B51A5">
                    <a:shade val="67500"/>
                    <a:satMod val="115000"/>
                  </a:srgbClr>
                </a:gs>
                <a:gs pos="100000">
                  <a:srgbClr val="0B51A5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/>
            <p:cNvSpPr/>
            <p:nvPr/>
          </p:nvSpPr>
          <p:spPr>
            <a:xfrm>
              <a:off x="1468107" y="2233172"/>
              <a:ext cx="2773379" cy="27733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617671" y="3297018"/>
            <a:ext cx="249369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Порядок проведения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инвентаризации должен содержать: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1722356" y="4247069"/>
            <a:ext cx="2210638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2114256" y="4356448"/>
            <a:ext cx="1425192" cy="0"/>
          </a:xfrm>
          <a:prstGeom prst="line">
            <a:avLst/>
          </a:prstGeom>
          <a:ln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Группа 65"/>
          <p:cNvGrpSpPr/>
          <p:nvPr/>
        </p:nvGrpSpPr>
        <p:grpSpPr>
          <a:xfrm rot="10800000">
            <a:off x="1721533" y="3084384"/>
            <a:ext cx="2210638" cy="109379"/>
            <a:chOff x="4991504" y="4925366"/>
            <a:chExt cx="2210638" cy="109379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9" name="Прямая со стрелкой 98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7" name="Группа 96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98" name="Группа 97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106" name="Прямая соединительная линия 105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Прямая соединительная линия 106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Прямая соединительная линия 107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" name="Группа 100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102" name="Группа 101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104" name="Рисунок 103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5" name="Рисунок 104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103" name="Прямая со стрелкой 102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40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51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Как часто можно вносить изменения в Порядок проведения инвентаризации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3842659" y="2559876"/>
            <a:ext cx="7715224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893459" y="3832410"/>
            <a:ext cx="7664424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трелка вправо 19"/>
          <p:cNvSpPr/>
          <p:nvPr/>
        </p:nvSpPr>
        <p:spPr>
          <a:xfrm>
            <a:off x="695325" y="2550351"/>
            <a:ext cx="7885995" cy="1291584"/>
          </a:xfrm>
          <a:prstGeom prst="rightArrow">
            <a:avLst>
              <a:gd name="adj1" fmla="val 100000"/>
              <a:gd name="adj2" fmla="val 37428"/>
            </a:avLst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942441" y="2771702"/>
            <a:ext cx="70483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П.2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«..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Указанный порядок, начиная с годовой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инвентаризации за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2024 год, должен соответствовать положениям пункта 32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Общих требований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 инвентаризации.»</a:t>
            </a:r>
          </a:p>
          <a:p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81320" y="2592837"/>
            <a:ext cx="28382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Годовая инвентаризация </a:t>
            </a:r>
          </a:p>
          <a:p>
            <a:pPr algn="ctr"/>
            <a:r>
              <a:rPr lang="ru-RU" sz="15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2024г. ДОЛЖНА </a:t>
            </a: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осуществляться</a:t>
            </a:r>
          </a:p>
          <a:p>
            <a:pPr algn="ctr"/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 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правилам Общих требований</a:t>
            </a:r>
          </a:p>
          <a:p>
            <a:pPr algn="ctr"/>
            <a:endParaRPr lang="ru-RU" sz="1500" dirty="0">
              <a:solidFill>
                <a:srgbClr val="002060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3842659" y="4377721"/>
            <a:ext cx="7715224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893459" y="6281591"/>
            <a:ext cx="7664424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трелка вправо 31"/>
          <p:cNvSpPr/>
          <p:nvPr/>
        </p:nvSpPr>
        <p:spPr>
          <a:xfrm>
            <a:off x="695325" y="4367852"/>
            <a:ext cx="7885995" cy="1917125"/>
          </a:xfrm>
          <a:prstGeom prst="rightArrow">
            <a:avLst>
              <a:gd name="adj1" fmla="val 100000"/>
              <a:gd name="adj2" fmla="val 23884"/>
            </a:avLst>
          </a:prstGeom>
          <a:gradFill flip="none" rotWithShape="1">
            <a:gsLst>
              <a:gs pos="0">
                <a:srgbClr val="004DAC">
                  <a:shade val="30000"/>
                  <a:satMod val="115000"/>
                </a:srgbClr>
              </a:gs>
              <a:gs pos="50000">
                <a:srgbClr val="004DAC">
                  <a:shade val="67500"/>
                  <a:satMod val="115000"/>
                </a:srgbClr>
              </a:gs>
              <a:gs pos="100000">
                <a:srgbClr val="004DAC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942442" y="4426359"/>
            <a:ext cx="73154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П. 3.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Обращаем внимание, что дополнения (изменения) порядка проведения годовой инвентаризации активов и обязательств, связанные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установлением дополнительных случаев проведения инвентаризации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(или) расширения перечня объектов, подлежащих инвентаризации,</a:t>
            </a:r>
          </a:p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 считается изменением учетной политики, и как следствие не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приводит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ретроспективному пересчету показателей бухгалтерской (финансовой) отчетности (пункт 14 СГС "Учетная политика").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81320" y="4918801"/>
            <a:ext cx="2925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Если СЦУ что-то упустил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своем порядке – его всегда можно расширить</a:t>
            </a:r>
          </a:p>
        </p:txBody>
      </p:sp>
      <p:grpSp>
        <p:nvGrpSpPr>
          <p:cNvPr id="45" name="Группа 44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46" name="Группа 45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52" name="Прямая соединительная линия 51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Прямая соединительная линия 52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Группа 46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50" name="Рисунок 49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1" name="Рисунок 50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49" name="Прямая со стрелкой 48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5" name="Прямая со стрелкой 54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1037034"/>
            <a:ext cx="12191999" cy="1172087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539475" y="1444497"/>
            <a:ext cx="6178907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Письмо Минфина России от 01 июля 2024 г.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№ 02-06-06/61122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reeform 182">
            <a:extLst>
              <a:ext uri="{FF2B5EF4-FFF2-40B4-BE49-F238E27FC236}">
                <a16:creationId xmlns="" xmlns:a16="http://schemas.microsoft.com/office/drawing/2014/main" id="{B705A54A-5F22-4546-A527-63DF6C07DEA1}"/>
              </a:ext>
            </a:extLst>
          </p:cNvPr>
          <p:cNvSpPr>
            <a:spLocks noEditPoints="1"/>
          </p:cNvSpPr>
          <p:nvPr/>
        </p:nvSpPr>
        <p:spPr bwMode="auto">
          <a:xfrm>
            <a:off x="3003844" y="1370716"/>
            <a:ext cx="364356" cy="376840"/>
          </a:xfrm>
          <a:custGeom>
            <a:avLst/>
            <a:gdLst>
              <a:gd name="T0" fmla="*/ 509588 w 149"/>
              <a:gd name="T1" fmla="*/ 189462 h 153"/>
              <a:gd name="T2" fmla="*/ 417247 w 149"/>
              <a:gd name="T3" fmla="*/ 117122 h 153"/>
              <a:gd name="T4" fmla="*/ 406986 w 149"/>
              <a:gd name="T5" fmla="*/ 37892 h 153"/>
              <a:gd name="T6" fmla="*/ 259924 w 149"/>
              <a:gd name="T7" fmla="*/ 0 h 153"/>
              <a:gd name="T8" fmla="*/ 201783 w 149"/>
              <a:gd name="T9" fmla="*/ 37892 h 153"/>
              <a:gd name="T10" fmla="*/ 92341 w 149"/>
              <a:gd name="T11" fmla="*/ 48227 h 153"/>
              <a:gd name="T12" fmla="*/ 6840 w 149"/>
              <a:gd name="T13" fmla="*/ 179128 h 153"/>
              <a:gd name="T14" fmla="*/ 0 w 149"/>
              <a:gd name="T15" fmla="*/ 516716 h 153"/>
              <a:gd name="T16" fmla="*/ 10260 w 149"/>
              <a:gd name="T17" fmla="*/ 527050 h 153"/>
              <a:gd name="T18" fmla="*/ 509588 w 149"/>
              <a:gd name="T19" fmla="*/ 513271 h 153"/>
              <a:gd name="T20" fmla="*/ 489068 w 149"/>
              <a:gd name="T21" fmla="*/ 492602 h 153"/>
              <a:gd name="T22" fmla="*/ 489068 w 149"/>
              <a:gd name="T23" fmla="*/ 210131 h 153"/>
              <a:gd name="T24" fmla="*/ 417247 w 149"/>
              <a:gd name="T25" fmla="*/ 234244 h 153"/>
              <a:gd name="T26" fmla="*/ 478808 w 149"/>
              <a:gd name="T27" fmla="*/ 189462 h 153"/>
              <a:gd name="T28" fmla="*/ 273604 w 149"/>
              <a:gd name="T29" fmla="*/ 37892 h 153"/>
              <a:gd name="T30" fmla="*/ 256504 w 149"/>
              <a:gd name="T31" fmla="*/ 24113 h 153"/>
              <a:gd name="T32" fmla="*/ 396726 w 149"/>
              <a:gd name="T33" fmla="*/ 251468 h 153"/>
              <a:gd name="T34" fmla="*/ 116282 w 149"/>
              <a:gd name="T35" fmla="*/ 251468 h 153"/>
              <a:gd name="T36" fmla="*/ 396726 w 149"/>
              <a:gd name="T37" fmla="*/ 58561 h 153"/>
              <a:gd name="T38" fmla="*/ 205203 w 149"/>
              <a:gd name="T39" fmla="*/ 344477 h 153"/>
              <a:gd name="T40" fmla="*/ 20520 w 149"/>
              <a:gd name="T41" fmla="*/ 210131 h 153"/>
              <a:gd name="T42" fmla="*/ 27360 w 149"/>
              <a:gd name="T43" fmla="*/ 189462 h 153"/>
              <a:gd name="T44" fmla="*/ 92341 w 149"/>
              <a:gd name="T45" fmla="*/ 237689 h 153"/>
              <a:gd name="T46" fmla="*/ 222303 w 149"/>
              <a:gd name="T47" fmla="*/ 358256 h 153"/>
              <a:gd name="T48" fmla="*/ 259924 w 149"/>
              <a:gd name="T49" fmla="*/ 375480 h 153"/>
              <a:gd name="T50" fmla="*/ 468547 w 149"/>
              <a:gd name="T51" fmla="*/ 506381 h 153"/>
              <a:gd name="T52" fmla="*/ 181263 w 149"/>
              <a:gd name="T53" fmla="*/ 113677 h 153"/>
              <a:gd name="T54" fmla="*/ 331745 w 149"/>
              <a:gd name="T55" fmla="*/ 137791 h 153"/>
              <a:gd name="T56" fmla="*/ 181263 w 149"/>
              <a:gd name="T57" fmla="*/ 113677 h 153"/>
              <a:gd name="T58" fmla="*/ 331745 w 149"/>
              <a:gd name="T59" fmla="*/ 182573 h 153"/>
              <a:gd name="T60" fmla="*/ 181263 w 149"/>
              <a:gd name="T61" fmla="*/ 203242 h 153"/>
              <a:gd name="T62" fmla="*/ 181263 w 149"/>
              <a:gd name="T63" fmla="*/ 251468 h 153"/>
              <a:gd name="T64" fmla="*/ 331745 w 149"/>
              <a:gd name="T65" fmla="*/ 272137 h 153"/>
              <a:gd name="T66" fmla="*/ 181263 w 149"/>
              <a:gd name="T67" fmla="*/ 251468 h 15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49" h="153">
                <a:moveTo>
                  <a:pt x="149" y="149"/>
                </a:moveTo>
                <a:cubicBezTo>
                  <a:pt x="149" y="149"/>
                  <a:pt x="149" y="78"/>
                  <a:pt x="149" y="55"/>
                </a:cubicBezTo>
                <a:cubicBezTo>
                  <a:pt x="149" y="54"/>
                  <a:pt x="148" y="53"/>
                  <a:pt x="147" y="52"/>
                </a:cubicBezTo>
                <a:cubicBezTo>
                  <a:pt x="122" y="34"/>
                  <a:pt x="122" y="34"/>
                  <a:pt x="122" y="3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0" y="11"/>
                  <a:pt x="119" y="11"/>
                </a:cubicBezTo>
                <a:cubicBezTo>
                  <a:pt x="91" y="11"/>
                  <a:pt x="91" y="11"/>
                  <a:pt x="91" y="11"/>
                </a:cubicBezTo>
                <a:cubicBezTo>
                  <a:pt x="76" y="0"/>
                  <a:pt x="76" y="0"/>
                  <a:pt x="76" y="0"/>
                </a:cubicBezTo>
                <a:cubicBezTo>
                  <a:pt x="76" y="0"/>
                  <a:pt x="74" y="0"/>
                  <a:pt x="73" y="0"/>
                </a:cubicBezTo>
                <a:cubicBezTo>
                  <a:pt x="59" y="11"/>
                  <a:pt x="59" y="11"/>
                  <a:pt x="59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11"/>
                  <a:pt x="27" y="13"/>
                  <a:pt x="27" y="14"/>
                </a:cubicBezTo>
                <a:cubicBezTo>
                  <a:pt x="27" y="34"/>
                  <a:pt x="27" y="34"/>
                  <a:pt x="27" y="34"/>
                </a:cubicBezTo>
                <a:cubicBezTo>
                  <a:pt x="2" y="52"/>
                  <a:pt x="2" y="52"/>
                  <a:pt x="2" y="52"/>
                </a:cubicBezTo>
                <a:cubicBezTo>
                  <a:pt x="1" y="53"/>
                  <a:pt x="0" y="54"/>
                  <a:pt x="0" y="55"/>
                </a:cubicBezTo>
                <a:cubicBezTo>
                  <a:pt x="0" y="78"/>
                  <a:pt x="0" y="150"/>
                  <a:pt x="0" y="150"/>
                </a:cubicBezTo>
                <a:cubicBezTo>
                  <a:pt x="0" y="151"/>
                  <a:pt x="1" y="153"/>
                  <a:pt x="3" y="153"/>
                </a:cubicBezTo>
                <a:cubicBezTo>
                  <a:pt x="3" y="153"/>
                  <a:pt x="3" y="153"/>
                  <a:pt x="3" y="153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8" y="153"/>
                  <a:pt x="149" y="151"/>
                  <a:pt x="149" y="149"/>
                </a:cubicBezTo>
                <a:close/>
                <a:moveTo>
                  <a:pt x="143" y="61"/>
                </a:moveTo>
                <a:cubicBezTo>
                  <a:pt x="143" y="143"/>
                  <a:pt x="143" y="143"/>
                  <a:pt x="143" y="143"/>
                </a:cubicBezTo>
                <a:cubicBezTo>
                  <a:pt x="89" y="100"/>
                  <a:pt x="89" y="100"/>
                  <a:pt x="89" y="100"/>
                </a:cubicBezTo>
                <a:lnTo>
                  <a:pt x="143" y="61"/>
                </a:lnTo>
                <a:close/>
                <a:moveTo>
                  <a:pt x="140" y="55"/>
                </a:moveTo>
                <a:cubicBezTo>
                  <a:pt x="122" y="68"/>
                  <a:pt x="122" y="68"/>
                  <a:pt x="122" y="68"/>
                </a:cubicBezTo>
                <a:cubicBezTo>
                  <a:pt x="122" y="41"/>
                  <a:pt x="122" y="41"/>
                  <a:pt x="122" y="41"/>
                </a:cubicBezTo>
                <a:lnTo>
                  <a:pt x="140" y="55"/>
                </a:lnTo>
                <a:close/>
                <a:moveTo>
                  <a:pt x="75" y="7"/>
                </a:moveTo>
                <a:cubicBezTo>
                  <a:pt x="80" y="11"/>
                  <a:pt x="80" y="11"/>
                  <a:pt x="80" y="11"/>
                </a:cubicBezTo>
                <a:cubicBezTo>
                  <a:pt x="69" y="11"/>
                  <a:pt x="69" y="11"/>
                  <a:pt x="69" y="11"/>
                </a:cubicBezTo>
                <a:lnTo>
                  <a:pt x="75" y="7"/>
                </a:lnTo>
                <a:close/>
                <a:moveTo>
                  <a:pt x="116" y="17"/>
                </a:moveTo>
                <a:cubicBezTo>
                  <a:pt x="116" y="73"/>
                  <a:pt x="116" y="73"/>
                  <a:pt x="116" y="73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34" y="73"/>
                  <a:pt x="34" y="73"/>
                  <a:pt x="34" y="73"/>
                </a:cubicBezTo>
                <a:cubicBezTo>
                  <a:pt x="34" y="17"/>
                  <a:pt x="34" y="17"/>
                  <a:pt x="34" y="17"/>
                </a:cubicBezTo>
                <a:lnTo>
                  <a:pt x="116" y="17"/>
                </a:lnTo>
                <a:close/>
                <a:moveTo>
                  <a:pt x="6" y="61"/>
                </a:moveTo>
                <a:cubicBezTo>
                  <a:pt x="60" y="100"/>
                  <a:pt x="60" y="100"/>
                  <a:pt x="60" y="100"/>
                </a:cubicBezTo>
                <a:cubicBezTo>
                  <a:pt x="6" y="143"/>
                  <a:pt x="6" y="143"/>
                  <a:pt x="6" y="143"/>
                </a:cubicBezTo>
                <a:lnTo>
                  <a:pt x="6" y="61"/>
                </a:lnTo>
                <a:close/>
                <a:moveTo>
                  <a:pt x="27" y="69"/>
                </a:moveTo>
                <a:cubicBezTo>
                  <a:pt x="8" y="55"/>
                  <a:pt x="8" y="55"/>
                  <a:pt x="8" y="55"/>
                </a:cubicBezTo>
                <a:cubicBezTo>
                  <a:pt x="27" y="41"/>
                  <a:pt x="27" y="41"/>
                  <a:pt x="27" y="41"/>
                </a:cubicBezTo>
                <a:lnTo>
                  <a:pt x="27" y="69"/>
                </a:lnTo>
                <a:close/>
                <a:moveTo>
                  <a:pt x="12" y="147"/>
                </a:moveTo>
                <a:cubicBezTo>
                  <a:pt x="65" y="104"/>
                  <a:pt x="65" y="104"/>
                  <a:pt x="65" y="104"/>
                </a:cubicBezTo>
                <a:cubicBezTo>
                  <a:pt x="73" y="109"/>
                  <a:pt x="73" y="109"/>
                  <a:pt x="73" y="109"/>
                </a:cubicBezTo>
                <a:cubicBezTo>
                  <a:pt x="74" y="110"/>
                  <a:pt x="75" y="110"/>
                  <a:pt x="76" y="109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137" y="147"/>
                  <a:pt x="137" y="147"/>
                  <a:pt x="137" y="147"/>
                </a:cubicBezTo>
                <a:lnTo>
                  <a:pt x="12" y="147"/>
                </a:lnTo>
                <a:close/>
                <a:moveTo>
                  <a:pt x="53" y="33"/>
                </a:moveTo>
                <a:cubicBezTo>
                  <a:pt x="97" y="33"/>
                  <a:pt x="97" y="33"/>
                  <a:pt x="97" y="33"/>
                </a:cubicBezTo>
                <a:cubicBezTo>
                  <a:pt x="97" y="40"/>
                  <a:pt x="97" y="40"/>
                  <a:pt x="97" y="40"/>
                </a:cubicBezTo>
                <a:cubicBezTo>
                  <a:pt x="53" y="40"/>
                  <a:pt x="53" y="40"/>
                  <a:pt x="53" y="40"/>
                </a:cubicBezTo>
                <a:lnTo>
                  <a:pt x="53" y="33"/>
                </a:lnTo>
                <a:close/>
                <a:moveTo>
                  <a:pt x="53" y="53"/>
                </a:moveTo>
                <a:cubicBezTo>
                  <a:pt x="97" y="53"/>
                  <a:pt x="97" y="53"/>
                  <a:pt x="97" y="53"/>
                </a:cubicBezTo>
                <a:cubicBezTo>
                  <a:pt x="97" y="59"/>
                  <a:pt x="97" y="59"/>
                  <a:pt x="97" y="59"/>
                </a:cubicBezTo>
                <a:cubicBezTo>
                  <a:pt x="53" y="59"/>
                  <a:pt x="53" y="59"/>
                  <a:pt x="53" y="59"/>
                </a:cubicBezTo>
                <a:lnTo>
                  <a:pt x="53" y="53"/>
                </a:lnTo>
                <a:close/>
                <a:moveTo>
                  <a:pt x="53" y="73"/>
                </a:moveTo>
                <a:cubicBezTo>
                  <a:pt x="97" y="73"/>
                  <a:pt x="97" y="73"/>
                  <a:pt x="97" y="73"/>
                </a:cubicBezTo>
                <a:cubicBezTo>
                  <a:pt x="97" y="79"/>
                  <a:pt x="97" y="79"/>
                  <a:pt x="97" y="79"/>
                </a:cubicBezTo>
                <a:cubicBezTo>
                  <a:pt x="53" y="79"/>
                  <a:pt x="53" y="79"/>
                  <a:pt x="53" y="79"/>
                </a:cubicBezTo>
                <a:lnTo>
                  <a:pt x="53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41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Ошибки в документах, отмеченные Счетной палатой Российской Федерации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3275" y="1322196"/>
            <a:ext cx="10585450" cy="964641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03275" y="1322196"/>
            <a:ext cx="1536140" cy="964641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03275" y="1808367"/>
            <a:ext cx="1536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Ошибка 1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reeform 39">
            <a:extLst>
              <a:ext uri="{FF2B5EF4-FFF2-40B4-BE49-F238E27FC236}">
                <a16:creationId xmlns="" xmlns:a16="http://schemas.microsoft.com/office/drawing/2014/main" id="{83F4411A-0C22-4123-9D86-78A9FA4C4C76}"/>
              </a:ext>
            </a:extLst>
          </p:cNvPr>
          <p:cNvSpPr>
            <a:spLocks noEditPoints="1"/>
          </p:cNvSpPr>
          <p:nvPr/>
        </p:nvSpPr>
        <p:spPr bwMode="auto">
          <a:xfrm>
            <a:off x="1416964" y="1453331"/>
            <a:ext cx="308761" cy="311454"/>
          </a:xfrm>
          <a:custGeom>
            <a:avLst/>
            <a:gdLst>
              <a:gd name="T0" fmla="*/ 467598 w 160"/>
              <a:gd name="T1" fmla="*/ 79187 h 160"/>
              <a:gd name="T2" fmla="*/ 273050 w 160"/>
              <a:gd name="T3" fmla="*/ 0 h 160"/>
              <a:gd name="T4" fmla="*/ 78502 w 160"/>
              <a:gd name="T5" fmla="*/ 79187 h 160"/>
              <a:gd name="T6" fmla="*/ 0 w 160"/>
              <a:gd name="T7" fmla="*/ 275432 h 160"/>
              <a:gd name="T8" fmla="*/ 78502 w 160"/>
              <a:gd name="T9" fmla="*/ 471676 h 160"/>
              <a:gd name="T10" fmla="*/ 273050 w 160"/>
              <a:gd name="T11" fmla="*/ 550863 h 160"/>
              <a:gd name="T12" fmla="*/ 467598 w 160"/>
              <a:gd name="T13" fmla="*/ 471676 h 160"/>
              <a:gd name="T14" fmla="*/ 546100 w 160"/>
              <a:gd name="T15" fmla="*/ 275432 h 160"/>
              <a:gd name="T16" fmla="*/ 467598 w 160"/>
              <a:gd name="T17" fmla="*/ 79187 h 160"/>
              <a:gd name="T18" fmla="*/ 501729 w 160"/>
              <a:gd name="T19" fmla="*/ 275432 h 160"/>
              <a:gd name="T20" fmla="*/ 450533 w 160"/>
              <a:gd name="T21" fmla="*/ 423476 h 160"/>
              <a:gd name="T22" fmla="*/ 126286 w 160"/>
              <a:gd name="T23" fmla="*/ 96401 h 160"/>
              <a:gd name="T24" fmla="*/ 273050 w 160"/>
              <a:gd name="T25" fmla="*/ 44758 h 160"/>
              <a:gd name="T26" fmla="*/ 501729 w 160"/>
              <a:gd name="T27" fmla="*/ 275432 h 160"/>
              <a:gd name="T28" fmla="*/ 44371 w 160"/>
              <a:gd name="T29" fmla="*/ 275432 h 160"/>
              <a:gd name="T30" fmla="*/ 95568 w 160"/>
              <a:gd name="T31" fmla="*/ 127387 h 160"/>
              <a:gd name="T32" fmla="*/ 419814 w 160"/>
              <a:gd name="T33" fmla="*/ 454462 h 160"/>
              <a:gd name="T34" fmla="*/ 273050 w 160"/>
              <a:gd name="T35" fmla="*/ 506105 h 160"/>
              <a:gd name="T36" fmla="*/ 44371 w 160"/>
              <a:gd name="T37" fmla="*/ 275432 h 1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60" h="160">
                <a:moveTo>
                  <a:pt x="137" y="23"/>
                </a:moveTo>
                <a:cubicBezTo>
                  <a:pt x="121" y="8"/>
                  <a:pt x="101" y="0"/>
                  <a:pt x="80" y="0"/>
                </a:cubicBezTo>
                <a:cubicBezTo>
                  <a:pt x="59" y="0"/>
                  <a:pt x="39" y="8"/>
                  <a:pt x="23" y="23"/>
                </a:cubicBezTo>
                <a:cubicBezTo>
                  <a:pt x="8" y="39"/>
                  <a:pt x="0" y="59"/>
                  <a:pt x="0" y="80"/>
                </a:cubicBezTo>
                <a:cubicBezTo>
                  <a:pt x="0" y="101"/>
                  <a:pt x="8" y="121"/>
                  <a:pt x="23" y="137"/>
                </a:cubicBezTo>
                <a:cubicBezTo>
                  <a:pt x="39" y="152"/>
                  <a:pt x="59" y="160"/>
                  <a:pt x="80" y="160"/>
                </a:cubicBezTo>
                <a:cubicBezTo>
                  <a:pt x="101" y="160"/>
                  <a:pt x="121" y="152"/>
                  <a:pt x="137" y="137"/>
                </a:cubicBezTo>
                <a:cubicBezTo>
                  <a:pt x="152" y="121"/>
                  <a:pt x="160" y="101"/>
                  <a:pt x="160" y="80"/>
                </a:cubicBezTo>
                <a:cubicBezTo>
                  <a:pt x="160" y="59"/>
                  <a:pt x="152" y="39"/>
                  <a:pt x="137" y="23"/>
                </a:cubicBezTo>
                <a:close/>
                <a:moveTo>
                  <a:pt x="147" y="80"/>
                </a:moveTo>
                <a:cubicBezTo>
                  <a:pt x="147" y="96"/>
                  <a:pt x="141" y="111"/>
                  <a:pt x="132" y="123"/>
                </a:cubicBezTo>
                <a:cubicBezTo>
                  <a:pt x="37" y="28"/>
                  <a:pt x="37" y="28"/>
                  <a:pt x="37" y="28"/>
                </a:cubicBezTo>
                <a:cubicBezTo>
                  <a:pt x="49" y="19"/>
                  <a:pt x="64" y="13"/>
                  <a:pt x="80" y="13"/>
                </a:cubicBezTo>
                <a:cubicBezTo>
                  <a:pt x="117" y="13"/>
                  <a:pt x="147" y="43"/>
                  <a:pt x="147" y="80"/>
                </a:cubicBezTo>
                <a:close/>
                <a:moveTo>
                  <a:pt x="13" y="80"/>
                </a:moveTo>
                <a:cubicBezTo>
                  <a:pt x="13" y="64"/>
                  <a:pt x="19" y="49"/>
                  <a:pt x="28" y="37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11" y="141"/>
                  <a:pt x="96" y="147"/>
                  <a:pt x="80" y="147"/>
                </a:cubicBezTo>
                <a:cubicBezTo>
                  <a:pt x="43" y="147"/>
                  <a:pt x="13" y="117"/>
                  <a:pt x="1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2630431" y="1379346"/>
            <a:ext cx="85423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Порядок проведения инвентаризации содержит ссылку к приказу Минфина РФ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13 июня 1995 г. № 49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"Об утверждении методических указаний по инвентаризации имущества и финансовых обязательств"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Соединительная линия уступом 13"/>
          <p:cNvCxnSpPr>
            <a:stCxn id="10" idx="2"/>
          </p:cNvCxnSpPr>
          <p:nvPr/>
        </p:nvCxnSpPr>
        <p:spPr>
          <a:xfrm rot="16200000" flipH="1">
            <a:off x="2235831" y="1622351"/>
            <a:ext cx="505726" cy="1834698"/>
          </a:xfrm>
          <a:prstGeom prst="bentConnector2">
            <a:avLst/>
          </a:prstGeom>
          <a:ln w="28575">
            <a:gradFill flip="none" rotWithShape="1">
              <a:gsLst>
                <a:gs pos="71000">
                  <a:srgbClr val="002060"/>
                </a:gs>
                <a:gs pos="100000">
                  <a:srgbClr val="004DAC"/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651546" y="2444908"/>
            <a:ext cx="1689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Последствие 1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04619" y="2614185"/>
            <a:ext cx="745917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 выполнимы требования к порядку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заполнения инвентаризационных описей;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 выполнимы требования к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структуре инвентаризационных описей.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03276" y="4347423"/>
            <a:ext cx="10585450" cy="1589980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550314" y="5103624"/>
            <a:ext cx="9521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Исключить НПА из Порядка проведения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инвентаризации.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Проверить, что нет фрагментов к порядку группировке, описанию объектов в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ИО.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1026229" y="4524637"/>
            <a:ext cx="422557" cy="4225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082360" y="4485077"/>
            <a:ext cx="245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rgbClr val="002060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552560" y="4565822"/>
            <a:ext cx="1061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ВАЖНО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10620148" y="4576353"/>
            <a:ext cx="122317" cy="12231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10837381" y="4577465"/>
            <a:ext cx="122317" cy="12231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11054614" y="4576354"/>
            <a:ext cx="122317" cy="122317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8" name="Freeform 10">
            <a:extLst>
              <a:ext uri="{FF2B5EF4-FFF2-40B4-BE49-F238E27FC236}">
                <a16:creationId xmlns="" xmlns:a16="http://schemas.microsoft.com/office/drawing/2014/main" id="{F41736CF-994D-45A9-BF0B-429027C37B6E}"/>
              </a:ext>
            </a:extLst>
          </p:cNvPr>
          <p:cNvSpPr>
            <a:spLocks noEditPoints="1"/>
          </p:cNvSpPr>
          <p:nvPr/>
        </p:nvSpPr>
        <p:spPr bwMode="auto">
          <a:xfrm>
            <a:off x="3590656" y="2666463"/>
            <a:ext cx="250743" cy="252201"/>
          </a:xfrm>
          <a:custGeom>
            <a:avLst/>
            <a:gdLst>
              <a:gd name="T0" fmla="*/ 467598 w 160"/>
              <a:gd name="T1" fmla="*/ 0 h 160"/>
              <a:gd name="T2" fmla="*/ 78502 w 160"/>
              <a:gd name="T3" fmla="*/ 0 h 160"/>
              <a:gd name="T4" fmla="*/ 0 w 160"/>
              <a:gd name="T5" fmla="*/ 78958 h 160"/>
              <a:gd name="T6" fmla="*/ 0 w 160"/>
              <a:gd name="T7" fmla="*/ 470317 h 160"/>
              <a:gd name="T8" fmla="*/ 78502 w 160"/>
              <a:gd name="T9" fmla="*/ 549275 h 160"/>
              <a:gd name="T10" fmla="*/ 467598 w 160"/>
              <a:gd name="T11" fmla="*/ 549275 h 160"/>
              <a:gd name="T12" fmla="*/ 546100 w 160"/>
              <a:gd name="T13" fmla="*/ 470317 h 160"/>
              <a:gd name="T14" fmla="*/ 546100 w 160"/>
              <a:gd name="T15" fmla="*/ 78958 h 160"/>
              <a:gd name="T16" fmla="*/ 467598 w 160"/>
              <a:gd name="T17" fmla="*/ 0 h 160"/>
              <a:gd name="T18" fmla="*/ 501729 w 160"/>
              <a:gd name="T19" fmla="*/ 470317 h 160"/>
              <a:gd name="T20" fmla="*/ 467598 w 160"/>
              <a:gd name="T21" fmla="*/ 504646 h 160"/>
              <a:gd name="T22" fmla="*/ 78502 w 160"/>
              <a:gd name="T23" fmla="*/ 504646 h 160"/>
              <a:gd name="T24" fmla="*/ 44371 w 160"/>
              <a:gd name="T25" fmla="*/ 470317 h 160"/>
              <a:gd name="T26" fmla="*/ 44371 w 160"/>
              <a:gd name="T27" fmla="*/ 78958 h 160"/>
              <a:gd name="T28" fmla="*/ 78502 w 160"/>
              <a:gd name="T29" fmla="*/ 44629 h 160"/>
              <a:gd name="T30" fmla="*/ 467598 w 160"/>
              <a:gd name="T31" fmla="*/ 44629 h 160"/>
              <a:gd name="T32" fmla="*/ 501729 w 160"/>
              <a:gd name="T33" fmla="*/ 78958 h 160"/>
              <a:gd name="T34" fmla="*/ 501729 w 160"/>
              <a:gd name="T35" fmla="*/ 470317 h 160"/>
              <a:gd name="T36" fmla="*/ 372031 w 160"/>
              <a:gd name="T37" fmla="*/ 205978 h 160"/>
              <a:gd name="T38" fmla="*/ 303768 w 160"/>
              <a:gd name="T39" fmla="*/ 274638 h 160"/>
              <a:gd name="T40" fmla="*/ 372031 w 160"/>
              <a:gd name="T41" fmla="*/ 343297 h 160"/>
              <a:gd name="T42" fmla="*/ 372031 w 160"/>
              <a:gd name="T43" fmla="*/ 374194 h 160"/>
              <a:gd name="T44" fmla="*/ 358378 w 160"/>
              <a:gd name="T45" fmla="*/ 381060 h 160"/>
              <a:gd name="T46" fmla="*/ 341313 w 160"/>
              <a:gd name="T47" fmla="*/ 374194 h 160"/>
              <a:gd name="T48" fmla="*/ 273050 w 160"/>
              <a:gd name="T49" fmla="*/ 305534 h 160"/>
              <a:gd name="T50" fmla="*/ 204788 w 160"/>
              <a:gd name="T51" fmla="*/ 374194 h 160"/>
              <a:gd name="T52" fmla="*/ 187722 w 160"/>
              <a:gd name="T53" fmla="*/ 381060 h 160"/>
              <a:gd name="T54" fmla="*/ 174069 w 160"/>
              <a:gd name="T55" fmla="*/ 374194 h 160"/>
              <a:gd name="T56" fmla="*/ 174069 w 160"/>
              <a:gd name="T57" fmla="*/ 343297 h 160"/>
              <a:gd name="T58" fmla="*/ 242332 w 160"/>
              <a:gd name="T59" fmla="*/ 274638 h 160"/>
              <a:gd name="T60" fmla="*/ 174069 w 160"/>
              <a:gd name="T61" fmla="*/ 205978 h 160"/>
              <a:gd name="T62" fmla="*/ 174069 w 160"/>
              <a:gd name="T63" fmla="*/ 175081 h 160"/>
              <a:gd name="T64" fmla="*/ 204788 w 160"/>
              <a:gd name="T65" fmla="*/ 175081 h 160"/>
              <a:gd name="T66" fmla="*/ 273050 w 160"/>
              <a:gd name="T67" fmla="*/ 243741 h 160"/>
              <a:gd name="T68" fmla="*/ 341313 w 160"/>
              <a:gd name="T69" fmla="*/ 175081 h 160"/>
              <a:gd name="T70" fmla="*/ 372031 w 160"/>
              <a:gd name="T71" fmla="*/ 175081 h 160"/>
              <a:gd name="T72" fmla="*/ 372031 w 160"/>
              <a:gd name="T73" fmla="*/ 205978 h 16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60" h="160">
                <a:moveTo>
                  <a:pt x="137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47" y="137"/>
                </a:moveTo>
                <a:cubicBezTo>
                  <a:pt x="147" y="143"/>
                  <a:pt x="143" y="147"/>
                  <a:pt x="137" y="147"/>
                </a:cubicBez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17"/>
                  <a:pt x="17" y="13"/>
                  <a:pt x="2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lnTo>
                  <a:pt x="147" y="137"/>
                </a:lnTo>
                <a:close/>
                <a:moveTo>
                  <a:pt x="109" y="60"/>
                </a:moveTo>
                <a:cubicBezTo>
                  <a:pt x="89" y="80"/>
                  <a:pt x="89" y="80"/>
                  <a:pt x="89" y="80"/>
                </a:cubicBezTo>
                <a:cubicBezTo>
                  <a:pt x="109" y="100"/>
                  <a:pt x="109" y="100"/>
                  <a:pt x="109" y="100"/>
                </a:cubicBezTo>
                <a:cubicBezTo>
                  <a:pt x="112" y="102"/>
                  <a:pt x="112" y="107"/>
                  <a:pt x="109" y="109"/>
                </a:cubicBezTo>
                <a:cubicBezTo>
                  <a:pt x="108" y="110"/>
                  <a:pt x="106" y="111"/>
                  <a:pt x="105" y="111"/>
                </a:cubicBezTo>
                <a:cubicBezTo>
                  <a:pt x="103" y="111"/>
                  <a:pt x="101" y="110"/>
                  <a:pt x="100" y="109"/>
                </a:cubicBezTo>
                <a:cubicBezTo>
                  <a:pt x="80" y="89"/>
                  <a:pt x="80" y="89"/>
                  <a:pt x="80" y="89"/>
                </a:cubicBezTo>
                <a:cubicBezTo>
                  <a:pt x="60" y="109"/>
                  <a:pt x="60" y="109"/>
                  <a:pt x="60" y="109"/>
                </a:cubicBezTo>
                <a:cubicBezTo>
                  <a:pt x="59" y="110"/>
                  <a:pt x="57" y="111"/>
                  <a:pt x="55" y="111"/>
                </a:cubicBezTo>
                <a:cubicBezTo>
                  <a:pt x="54" y="111"/>
                  <a:pt x="52" y="110"/>
                  <a:pt x="51" y="109"/>
                </a:cubicBezTo>
                <a:cubicBezTo>
                  <a:pt x="48" y="107"/>
                  <a:pt x="48" y="102"/>
                  <a:pt x="51" y="100"/>
                </a:cubicBezTo>
                <a:cubicBezTo>
                  <a:pt x="71" y="80"/>
                  <a:pt x="71" y="80"/>
                  <a:pt x="71" y="80"/>
                </a:cubicBezTo>
                <a:cubicBezTo>
                  <a:pt x="51" y="60"/>
                  <a:pt x="51" y="60"/>
                  <a:pt x="51" y="60"/>
                </a:cubicBezTo>
                <a:cubicBezTo>
                  <a:pt x="48" y="58"/>
                  <a:pt x="48" y="53"/>
                  <a:pt x="51" y="51"/>
                </a:cubicBezTo>
                <a:cubicBezTo>
                  <a:pt x="53" y="48"/>
                  <a:pt x="58" y="48"/>
                  <a:pt x="60" y="51"/>
                </a:cubicBezTo>
                <a:cubicBezTo>
                  <a:pt x="80" y="71"/>
                  <a:pt x="80" y="71"/>
                  <a:pt x="80" y="71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102" y="48"/>
                  <a:pt x="107" y="48"/>
                  <a:pt x="109" y="51"/>
                </a:cubicBezTo>
                <a:cubicBezTo>
                  <a:pt x="112" y="53"/>
                  <a:pt x="112" y="58"/>
                  <a:pt x="109" y="6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49" name="Freeform 10">
            <a:extLst>
              <a:ext uri="{FF2B5EF4-FFF2-40B4-BE49-F238E27FC236}">
                <a16:creationId xmlns="" xmlns:a16="http://schemas.microsoft.com/office/drawing/2014/main" id="{F41736CF-994D-45A9-BF0B-429027C37B6E}"/>
              </a:ext>
            </a:extLst>
          </p:cNvPr>
          <p:cNvSpPr>
            <a:spLocks noEditPoints="1"/>
          </p:cNvSpPr>
          <p:nvPr/>
        </p:nvSpPr>
        <p:spPr bwMode="auto">
          <a:xfrm>
            <a:off x="3590656" y="3396087"/>
            <a:ext cx="250743" cy="252201"/>
          </a:xfrm>
          <a:custGeom>
            <a:avLst/>
            <a:gdLst>
              <a:gd name="T0" fmla="*/ 467598 w 160"/>
              <a:gd name="T1" fmla="*/ 0 h 160"/>
              <a:gd name="T2" fmla="*/ 78502 w 160"/>
              <a:gd name="T3" fmla="*/ 0 h 160"/>
              <a:gd name="T4" fmla="*/ 0 w 160"/>
              <a:gd name="T5" fmla="*/ 78958 h 160"/>
              <a:gd name="T6" fmla="*/ 0 w 160"/>
              <a:gd name="T7" fmla="*/ 470317 h 160"/>
              <a:gd name="T8" fmla="*/ 78502 w 160"/>
              <a:gd name="T9" fmla="*/ 549275 h 160"/>
              <a:gd name="T10" fmla="*/ 467598 w 160"/>
              <a:gd name="T11" fmla="*/ 549275 h 160"/>
              <a:gd name="T12" fmla="*/ 546100 w 160"/>
              <a:gd name="T13" fmla="*/ 470317 h 160"/>
              <a:gd name="T14" fmla="*/ 546100 w 160"/>
              <a:gd name="T15" fmla="*/ 78958 h 160"/>
              <a:gd name="T16" fmla="*/ 467598 w 160"/>
              <a:gd name="T17" fmla="*/ 0 h 160"/>
              <a:gd name="T18" fmla="*/ 501729 w 160"/>
              <a:gd name="T19" fmla="*/ 470317 h 160"/>
              <a:gd name="T20" fmla="*/ 467598 w 160"/>
              <a:gd name="T21" fmla="*/ 504646 h 160"/>
              <a:gd name="T22" fmla="*/ 78502 w 160"/>
              <a:gd name="T23" fmla="*/ 504646 h 160"/>
              <a:gd name="T24" fmla="*/ 44371 w 160"/>
              <a:gd name="T25" fmla="*/ 470317 h 160"/>
              <a:gd name="T26" fmla="*/ 44371 w 160"/>
              <a:gd name="T27" fmla="*/ 78958 h 160"/>
              <a:gd name="T28" fmla="*/ 78502 w 160"/>
              <a:gd name="T29" fmla="*/ 44629 h 160"/>
              <a:gd name="T30" fmla="*/ 467598 w 160"/>
              <a:gd name="T31" fmla="*/ 44629 h 160"/>
              <a:gd name="T32" fmla="*/ 501729 w 160"/>
              <a:gd name="T33" fmla="*/ 78958 h 160"/>
              <a:gd name="T34" fmla="*/ 501729 w 160"/>
              <a:gd name="T35" fmla="*/ 470317 h 160"/>
              <a:gd name="T36" fmla="*/ 372031 w 160"/>
              <a:gd name="T37" fmla="*/ 205978 h 160"/>
              <a:gd name="T38" fmla="*/ 303768 w 160"/>
              <a:gd name="T39" fmla="*/ 274638 h 160"/>
              <a:gd name="T40" fmla="*/ 372031 w 160"/>
              <a:gd name="T41" fmla="*/ 343297 h 160"/>
              <a:gd name="T42" fmla="*/ 372031 w 160"/>
              <a:gd name="T43" fmla="*/ 374194 h 160"/>
              <a:gd name="T44" fmla="*/ 358378 w 160"/>
              <a:gd name="T45" fmla="*/ 381060 h 160"/>
              <a:gd name="T46" fmla="*/ 341313 w 160"/>
              <a:gd name="T47" fmla="*/ 374194 h 160"/>
              <a:gd name="T48" fmla="*/ 273050 w 160"/>
              <a:gd name="T49" fmla="*/ 305534 h 160"/>
              <a:gd name="T50" fmla="*/ 204788 w 160"/>
              <a:gd name="T51" fmla="*/ 374194 h 160"/>
              <a:gd name="T52" fmla="*/ 187722 w 160"/>
              <a:gd name="T53" fmla="*/ 381060 h 160"/>
              <a:gd name="T54" fmla="*/ 174069 w 160"/>
              <a:gd name="T55" fmla="*/ 374194 h 160"/>
              <a:gd name="T56" fmla="*/ 174069 w 160"/>
              <a:gd name="T57" fmla="*/ 343297 h 160"/>
              <a:gd name="T58" fmla="*/ 242332 w 160"/>
              <a:gd name="T59" fmla="*/ 274638 h 160"/>
              <a:gd name="T60" fmla="*/ 174069 w 160"/>
              <a:gd name="T61" fmla="*/ 205978 h 160"/>
              <a:gd name="T62" fmla="*/ 174069 w 160"/>
              <a:gd name="T63" fmla="*/ 175081 h 160"/>
              <a:gd name="T64" fmla="*/ 204788 w 160"/>
              <a:gd name="T65" fmla="*/ 175081 h 160"/>
              <a:gd name="T66" fmla="*/ 273050 w 160"/>
              <a:gd name="T67" fmla="*/ 243741 h 160"/>
              <a:gd name="T68" fmla="*/ 341313 w 160"/>
              <a:gd name="T69" fmla="*/ 175081 h 160"/>
              <a:gd name="T70" fmla="*/ 372031 w 160"/>
              <a:gd name="T71" fmla="*/ 175081 h 160"/>
              <a:gd name="T72" fmla="*/ 372031 w 160"/>
              <a:gd name="T73" fmla="*/ 205978 h 16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60" h="160">
                <a:moveTo>
                  <a:pt x="137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0"/>
                  <a:pt x="23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50" y="160"/>
                  <a:pt x="160" y="150"/>
                  <a:pt x="160" y="137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10"/>
                  <a:pt x="150" y="0"/>
                  <a:pt x="137" y="0"/>
                </a:cubicBezTo>
                <a:close/>
                <a:moveTo>
                  <a:pt x="147" y="137"/>
                </a:moveTo>
                <a:cubicBezTo>
                  <a:pt x="147" y="143"/>
                  <a:pt x="143" y="147"/>
                  <a:pt x="137" y="147"/>
                </a:cubicBez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3" y="143"/>
                  <a:pt x="13" y="137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17"/>
                  <a:pt x="17" y="13"/>
                  <a:pt x="23" y="13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43" y="13"/>
                  <a:pt x="147" y="17"/>
                  <a:pt x="147" y="23"/>
                </a:cubicBezTo>
                <a:lnTo>
                  <a:pt x="147" y="137"/>
                </a:lnTo>
                <a:close/>
                <a:moveTo>
                  <a:pt x="109" y="60"/>
                </a:moveTo>
                <a:cubicBezTo>
                  <a:pt x="89" y="80"/>
                  <a:pt x="89" y="80"/>
                  <a:pt x="89" y="80"/>
                </a:cubicBezTo>
                <a:cubicBezTo>
                  <a:pt x="109" y="100"/>
                  <a:pt x="109" y="100"/>
                  <a:pt x="109" y="100"/>
                </a:cubicBezTo>
                <a:cubicBezTo>
                  <a:pt x="112" y="102"/>
                  <a:pt x="112" y="107"/>
                  <a:pt x="109" y="109"/>
                </a:cubicBezTo>
                <a:cubicBezTo>
                  <a:pt x="108" y="110"/>
                  <a:pt x="106" y="111"/>
                  <a:pt x="105" y="111"/>
                </a:cubicBezTo>
                <a:cubicBezTo>
                  <a:pt x="103" y="111"/>
                  <a:pt x="101" y="110"/>
                  <a:pt x="100" y="109"/>
                </a:cubicBezTo>
                <a:cubicBezTo>
                  <a:pt x="80" y="89"/>
                  <a:pt x="80" y="89"/>
                  <a:pt x="80" y="89"/>
                </a:cubicBezTo>
                <a:cubicBezTo>
                  <a:pt x="60" y="109"/>
                  <a:pt x="60" y="109"/>
                  <a:pt x="60" y="109"/>
                </a:cubicBezTo>
                <a:cubicBezTo>
                  <a:pt x="59" y="110"/>
                  <a:pt x="57" y="111"/>
                  <a:pt x="55" y="111"/>
                </a:cubicBezTo>
                <a:cubicBezTo>
                  <a:pt x="54" y="111"/>
                  <a:pt x="52" y="110"/>
                  <a:pt x="51" y="109"/>
                </a:cubicBezTo>
                <a:cubicBezTo>
                  <a:pt x="48" y="107"/>
                  <a:pt x="48" y="102"/>
                  <a:pt x="51" y="100"/>
                </a:cubicBezTo>
                <a:cubicBezTo>
                  <a:pt x="71" y="80"/>
                  <a:pt x="71" y="80"/>
                  <a:pt x="71" y="80"/>
                </a:cubicBezTo>
                <a:cubicBezTo>
                  <a:pt x="51" y="60"/>
                  <a:pt x="51" y="60"/>
                  <a:pt x="51" y="60"/>
                </a:cubicBezTo>
                <a:cubicBezTo>
                  <a:pt x="48" y="58"/>
                  <a:pt x="48" y="53"/>
                  <a:pt x="51" y="51"/>
                </a:cubicBezTo>
                <a:cubicBezTo>
                  <a:pt x="53" y="48"/>
                  <a:pt x="58" y="48"/>
                  <a:pt x="60" y="51"/>
                </a:cubicBezTo>
                <a:cubicBezTo>
                  <a:pt x="80" y="71"/>
                  <a:pt x="80" y="71"/>
                  <a:pt x="80" y="71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102" y="48"/>
                  <a:pt x="107" y="48"/>
                  <a:pt x="109" y="51"/>
                </a:cubicBezTo>
                <a:cubicBezTo>
                  <a:pt x="112" y="53"/>
                  <a:pt x="112" y="58"/>
                  <a:pt x="109" y="6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cxnSp>
        <p:nvCxnSpPr>
          <p:cNvPr id="51" name="Соединительная линия уступом 50"/>
          <p:cNvCxnSpPr/>
          <p:nvPr/>
        </p:nvCxnSpPr>
        <p:spPr>
          <a:xfrm>
            <a:off x="1571345" y="2792563"/>
            <a:ext cx="1834698" cy="703175"/>
          </a:xfrm>
          <a:prstGeom prst="bentConnector3">
            <a:avLst>
              <a:gd name="adj1" fmla="val -12"/>
            </a:avLst>
          </a:prstGeom>
          <a:ln w="28575">
            <a:gradFill flip="none" rotWithShape="1">
              <a:gsLst>
                <a:gs pos="71000">
                  <a:srgbClr val="002060"/>
                </a:gs>
                <a:gs pos="100000">
                  <a:srgbClr val="004DAC"/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635552" y="3141066"/>
            <a:ext cx="1689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Последствие 2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0" y="130912"/>
            <a:ext cx="12192000" cy="762329"/>
            <a:chOff x="0" y="130912"/>
            <a:chExt cx="12192000" cy="762329"/>
          </a:xfrm>
        </p:grpSpPr>
        <p:grpSp>
          <p:nvGrpSpPr>
            <p:cNvPr id="58" name="Группа 57"/>
            <p:cNvGrpSpPr/>
            <p:nvPr/>
          </p:nvGrpSpPr>
          <p:grpSpPr>
            <a:xfrm>
              <a:off x="2474351" y="203112"/>
              <a:ext cx="9909" cy="547802"/>
              <a:chOff x="2701193" y="252079"/>
              <a:chExt cx="9909" cy="547802"/>
            </a:xfrm>
          </p:grpSpPr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701193" y="438903"/>
                <a:ext cx="0" cy="180000"/>
              </a:xfrm>
              <a:prstGeom prst="line">
                <a:avLst/>
              </a:prstGeom>
              <a:ln w="6350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2701193" y="619881"/>
                <a:ext cx="0" cy="18000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2711102" y="252079"/>
                <a:ext cx="0" cy="180000"/>
              </a:xfrm>
              <a:prstGeom prst="line">
                <a:avLst/>
              </a:prstGeom>
              <a:ln w="63500"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Группа 58"/>
            <p:cNvGrpSpPr/>
            <p:nvPr/>
          </p:nvGrpSpPr>
          <p:grpSpPr>
            <a:xfrm>
              <a:off x="0" y="130912"/>
              <a:ext cx="12192000" cy="762329"/>
              <a:chOff x="0" y="130912"/>
              <a:chExt cx="12192000" cy="762329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62" name="Рисунок 61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3" name="Рисунок 62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  <p:cxnSp>
            <p:nvCxnSpPr>
              <p:cNvPr id="61" name="Прямая со стрелкой 60"/>
              <p:cNvCxnSpPr/>
              <p:nvPr/>
            </p:nvCxnSpPr>
            <p:spPr>
              <a:xfrm>
                <a:off x="0" y="872035"/>
                <a:ext cx="12192000" cy="21206"/>
              </a:xfrm>
              <a:prstGeom prst="straightConnector1">
                <a:avLst/>
              </a:prstGeom>
              <a:ln w="2857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8000">
                      <a:schemeClr val="bg1"/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  <a:tailEnd type="none"/>
              </a:ln>
              <a:effectLst>
                <a:reflection blurRad="6350" stA="50000" endA="300" endPos="55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42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49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630431" y="1"/>
            <a:ext cx="8745814" cy="8932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Ошибки в документах, отмеченные Счетной палатой Российской Федерации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03274" y="1322196"/>
            <a:ext cx="10634443" cy="964641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803275" y="1322196"/>
            <a:ext cx="1536140" cy="964641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803275" y="1808367"/>
            <a:ext cx="1536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Ошибка 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39">
            <a:extLst>
              <a:ext uri="{FF2B5EF4-FFF2-40B4-BE49-F238E27FC236}">
                <a16:creationId xmlns="" xmlns:a16="http://schemas.microsoft.com/office/drawing/2014/main" id="{83F4411A-0C22-4123-9D86-78A9FA4C4C76}"/>
              </a:ext>
            </a:extLst>
          </p:cNvPr>
          <p:cNvSpPr>
            <a:spLocks noEditPoints="1"/>
          </p:cNvSpPr>
          <p:nvPr/>
        </p:nvSpPr>
        <p:spPr bwMode="auto">
          <a:xfrm>
            <a:off x="1416964" y="1453331"/>
            <a:ext cx="308761" cy="311454"/>
          </a:xfrm>
          <a:custGeom>
            <a:avLst/>
            <a:gdLst>
              <a:gd name="T0" fmla="*/ 467598 w 160"/>
              <a:gd name="T1" fmla="*/ 79187 h 160"/>
              <a:gd name="T2" fmla="*/ 273050 w 160"/>
              <a:gd name="T3" fmla="*/ 0 h 160"/>
              <a:gd name="T4" fmla="*/ 78502 w 160"/>
              <a:gd name="T5" fmla="*/ 79187 h 160"/>
              <a:gd name="T6" fmla="*/ 0 w 160"/>
              <a:gd name="T7" fmla="*/ 275432 h 160"/>
              <a:gd name="T8" fmla="*/ 78502 w 160"/>
              <a:gd name="T9" fmla="*/ 471676 h 160"/>
              <a:gd name="T10" fmla="*/ 273050 w 160"/>
              <a:gd name="T11" fmla="*/ 550863 h 160"/>
              <a:gd name="T12" fmla="*/ 467598 w 160"/>
              <a:gd name="T13" fmla="*/ 471676 h 160"/>
              <a:gd name="T14" fmla="*/ 546100 w 160"/>
              <a:gd name="T15" fmla="*/ 275432 h 160"/>
              <a:gd name="T16" fmla="*/ 467598 w 160"/>
              <a:gd name="T17" fmla="*/ 79187 h 160"/>
              <a:gd name="T18" fmla="*/ 501729 w 160"/>
              <a:gd name="T19" fmla="*/ 275432 h 160"/>
              <a:gd name="T20" fmla="*/ 450533 w 160"/>
              <a:gd name="T21" fmla="*/ 423476 h 160"/>
              <a:gd name="T22" fmla="*/ 126286 w 160"/>
              <a:gd name="T23" fmla="*/ 96401 h 160"/>
              <a:gd name="T24" fmla="*/ 273050 w 160"/>
              <a:gd name="T25" fmla="*/ 44758 h 160"/>
              <a:gd name="T26" fmla="*/ 501729 w 160"/>
              <a:gd name="T27" fmla="*/ 275432 h 160"/>
              <a:gd name="T28" fmla="*/ 44371 w 160"/>
              <a:gd name="T29" fmla="*/ 275432 h 160"/>
              <a:gd name="T30" fmla="*/ 95568 w 160"/>
              <a:gd name="T31" fmla="*/ 127387 h 160"/>
              <a:gd name="T32" fmla="*/ 419814 w 160"/>
              <a:gd name="T33" fmla="*/ 454462 h 160"/>
              <a:gd name="T34" fmla="*/ 273050 w 160"/>
              <a:gd name="T35" fmla="*/ 506105 h 160"/>
              <a:gd name="T36" fmla="*/ 44371 w 160"/>
              <a:gd name="T37" fmla="*/ 275432 h 1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60" h="160">
                <a:moveTo>
                  <a:pt x="137" y="23"/>
                </a:moveTo>
                <a:cubicBezTo>
                  <a:pt x="121" y="8"/>
                  <a:pt x="101" y="0"/>
                  <a:pt x="80" y="0"/>
                </a:cubicBezTo>
                <a:cubicBezTo>
                  <a:pt x="59" y="0"/>
                  <a:pt x="39" y="8"/>
                  <a:pt x="23" y="23"/>
                </a:cubicBezTo>
                <a:cubicBezTo>
                  <a:pt x="8" y="39"/>
                  <a:pt x="0" y="59"/>
                  <a:pt x="0" y="80"/>
                </a:cubicBezTo>
                <a:cubicBezTo>
                  <a:pt x="0" y="101"/>
                  <a:pt x="8" y="121"/>
                  <a:pt x="23" y="137"/>
                </a:cubicBezTo>
                <a:cubicBezTo>
                  <a:pt x="39" y="152"/>
                  <a:pt x="59" y="160"/>
                  <a:pt x="80" y="160"/>
                </a:cubicBezTo>
                <a:cubicBezTo>
                  <a:pt x="101" y="160"/>
                  <a:pt x="121" y="152"/>
                  <a:pt x="137" y="137"/>
                </a:cubicBezTo>
                <a:cubicBezTo>
                  <a:pt x="152" y="121"/>
                  <a:pt x="160" y="101"/>
                  <a:pt x="160" y="80"/>
                </a:cubicBezTo>
                <a:cubicBezTo>
                  <a:pt x="160" y="59"/>
                  <a:pt x="152" y="39"/>
                  <a:pt x="137" y="23"/>
                </a:cubicBezTo>
                <a:close/>
                <a:moveTo>
                  <a:pt x="147" y="80"/>
                </a:moveTo>
                <a:cubicBezTo>
                  <a:pt x="147" y="96"/>
                  <a:pt x="141" y="111"/>
                  <a:pt x="132" y="123"/>
                </a:cubicBezTo>
                <a:cubicBezTo>
                  <a:pt x="37" y="28"/>
                  <a:pt x="37" y="28"/>
                  <a:pt x="37" y="28"/>
                </a:cubicBezTo>
                <a:cubicBezTo>
                  <a:pt x="49" y="19"/>
                  <a:pt x="64" y="13"/>
                  <a:pt x="80" y="13"/>
                </a:cubicBezTo>
                <a:cubicBezTo>
                  <a:pt x="117" y="13"/>
                  <a:pt x="147" y="43"/>
                  <a:pt x="147" y="80"/>
                </a:cubicBezTo>
                <a:close/>
                <a:moveTo>
                  <a:pt x="13" y="80"/>
                </a:moveTo>
                <a:cubicBezTo>
                  <a:pt x="13" y="64"/>
                  <a:pt x="19" y="49"/>
                  <a:pt x="28" y="37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11" y="141"/>
                  <a:pt x="96" y="147"/>
                  <a:pt x="80" y="147"/>
                </a:cubicBezTo>
                <a:cubicBezTo>
                  <a:pt x="43" y="147"/>
                  <a:pt x="13" y="117"/>
                  <a:pt x="1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>
            <a:off x="2630431" y="1379346"/>
            <a:ext cx="85423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Перед составлением годовой бюджетной отчетности не была проведена или проведена не в полном объеме инвентаризация активов и обязательств в целях обеспечения достоверности годовой бюджетной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отчетности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90794" y="3067036"/>
            <a:ext cx="10634443" cy="964641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90795" y="3067036"/>
            <a:ext cx="1536140" cy="964641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790795" y="3553207"/>
            <a:ext cx="1536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Ошибка 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Freeform 39">
            <a:extLst>
              <a:ext uri="{FF2B5EF4-FFF2-40B4-BE49-F238E27FC236}">
                <a16:creationId xmlns="" xmlns:a16="http://schemas.microsoft.com/office/drawing/2014/main" id="{83F4411A-0C22-4123-9D86-78A9FA4C4C76}"/>
              </a:ext>
            </a:extLst>
          </p:cNvPr>
          <p:cNvSpPr>
            <a:spLocks noEditPoints="1"/>
          </p:cNvSpPr>
          <p:nvPr/>
        </p:nvSpPr>
        <p:spPr bwMode="auto">
          <a:xfrm>
            <a:off x="1404484" y="3198171"/>
            <a:ext cx="308761" cy="311454"/>
          </a:xfrm>
          <a:custGeom>
            <a:avLst/>
            <a:gdLst>
              <a:gd name="T0" fmla="*/ 467598 w 160"/>
              <a:gd name="T1" fmla="*/ 79187 h 160"/>
              <a:gd name="T2" fmla="*/ 273050 w 160"/>
              <a:gd name="T3" fmla="*/ 0 h 160"/>
              <a:gd name="T4" fmla="*/ 78502 w 160"/>
              <a:gd name="T5" fmla="*/ 79187 h 160"/>
              <a:gd name="T6" fmla="*/ 0 w 160"/>
              <a:gd name="T7" fmla="*/ 275432 h 160"/>
              <a:gd name="T8" fmla="*/ 78502 w 160"/>
              <a:gd name="T9" fmla="*/ 471676 h 160"/>
              <a:gd name="T10" fmla="*/ 273050 w 160"/>
              <a:gd name="T11" fmla="*/ 550863 h 160"/>
              <a:gd name="T12" fmla="*/ 467598 w 160"/>
              <a:gd name="T13" fmla="*/ 471676 h 160"/>
              <a:gd name="T14" fmla="*/ 546100 w 160"/>
              <a:gd name="T15" fmla="*/ 275432 h 160"/>
              <a:gd name="T16" fmla="*/ 467598 w 160"/>
              <a:gd name="T17" fmla="*/ 79187 h 160"/>
              <a:gd name="T18" fmla="*/ 501729 w 160"/>
              <a:gd name="T19" fmla="*/ 275432 h 160"/>
              <a:gd name="T20" fmla="*/ 450533 w 160"/>
              <a:gd name="T21" fmla="*/ 423476 h 160"/>
              <a:gd name="T22" fmla="*/ 126286 w 160"/>
              <a:gd name="T23" fmla="*/ 96401 h 160"/>
              <a:gd name="T24" fmla="*/ 273050 w 160"/>
              <a:gd name="T25" fmla="*/ 44758 h 160"/>
              <a:gd name="T26" fmla="*/ 501729 w 160"/>
              <a:gd name="T27" fmla="*/ 275432 h 160"/>
              <a:gd name="T28" fmla="*/ 44371 w 160"/>
              <a:gd name="T29" fmla="*/ 275432 h 160"/>
              <a:gd name="T30" fmla="*/ 95568 w 160"/>
              <a:gd name="T31" fmla="*/ 127387 h 160"/>
              <a:gd name="T32" fmla="*/ 419814 w 160"/>
              <a:gd name="T33" fmla="*/ 454462 h 160"/>
              <a:gd name="T34" fmla="*/ 273050 w 160"/>
              <a:gd name="T35" fmla="*/ 506105 h 160"/>
              <a:gd name="T36" fmla="*/ 44371 w 160"/>
              <a:gd name="T37" fmla="*/ 275432 h 1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60" h="160">
                <a:moveTo>
                  <a:pt x="137" y="23"/>
                </a:moveTo>
                <a:cubicBezTo>
                  <a:pt x="121" y="8"/>
                  <a:pt x="101" y="0"/>
                  <a:pt x="80" y="0"/>
                </a:cubicBezTo>
                <a:cubicBezTo>
                  <a:pt x="59" y="0"/>
                  <a:pt x="39" y="8"/>
                  <a:pt x="23" y="23"/>
                </a:cubicBezTo>
                <a:cubicBezTo>
                  <a:pt x="8" y="39"/>
                  <a:pt x="0" y="59"/>
                  <a:pt x="0" y="80"/>
                </a:cubicBezTo>
                <a:cubicBezTo>
                  <a:pt x="0" y="101"/>
                  <a:pt x="8" y="121"/>
                  <a:pt x="23" y="137"/>
                </a:cubicBezTo>
                <a:cubicBezTo>
                  <a:pt x="39" y="152"/>
                  <a:pt x="59" y="160"/>
                  <a:pt x="80" y="160"/>
                </a:cubicBezTo>
                <a:cubicBezTo>
                  <a:pt x="101" y="160"/>
                  <a:pt x="121" y="152"/>
                  <a:pt x="137" y="137"/>
                </a:cubicBezTo>
                <a:cubicBezTo>
                  <a:pt x="152" y="121"/>
                  <a:pt x="160" y="101"/>
                  <a:pt x="160" y="80"/>
                </a:cubicBezTo>
                <a:cubicBezTo>
                  <a:pt x="160" y="59"/>
                  <a:pt x="152" y="39"/>
                  <a:pt x="137" y="23"/>
                </a:cubicBezTo>
                <a:close/>
                <a:moveTo>
                  <a:pt x="147" y="80"/>
                </a:moveTo>
                <a:cubicBezTo>
                  <a:pt x="147" y="96"/>
                  <a:pt x="141" y="111"/>
                  <a:pt x="132" y="123"/>
                </a:cubicBezTo>
                <a:cubicBezTo>
                  <a:pt x="37" y="28"/>
                  <a:pt x="37" y="28"/>
                  <a:pt x="37" y="28"/>
                </a:cubicBezTo>
                <a:cubicBezTo>
                  <a:pt x="49" y="19"/>
                  <a:pt x="64" y="13"/>
                  <a:pt x="80" y="13"/>
                </a:cubicBezTo>
                <a:cubicBezTo>
                  <a:pt x="117" y="13"/>
                  <a:pt x="147" y="43"/>
                  <a:pt x="147" y="80"/>
                </a:cubicBezTo>
                <a:close/>
                <a:moveTo>
                  <a:pt x="13" y="80"/>
                </a:moveTo>
                <a:cubicBezTo>
                  <a:pt x="13" y="64"/>
                  <a:pt x="19" y="49"/>
                  <a:pt x="28" y="37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11" y="141"/>
                  <a:pt x="96" y="147"/>
                  <a:pt x="80" y="147"/>
                </a:cubicBezTo>
                <a:cubicBezTo>
                  <a:pt x="43" y="147"/>
                  <a:pt x="13" y="117"/>
                  <a:pt x="1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38" name="Прямоугольник 37"/>
          <p:cNvSpPr/>
          <p:nvPr/>
        </p:nvSpPr>
        <p:spPr>
          <a:xfrm>
            <a:off x="2617951" y="3124186"/>
            <a:ext cx="85423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 соблюдены сроки проведения инвентаризации. </a:t>
            </a:r>
          </a:p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 завершено проведение обязательной инвентаризации объектов бухгалтерского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учета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90794" y="4955916"/>
            <a:ext cx="10634443" cy="964641"/>
          </a:xfrm>
          <a:prstGeom prst="rect">
            <a:avLst/>
          </a:prstGeom>
          <a:noFill/>
          <a:ln w="1905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790795" y="4955916"/>
            <a:ext cx="1536140" cy="964641"/>
          </a:xfrm>
          <a:prstGeom prst="rect">
            <a:avLst/>
          </a:prstGeom>
          <a:gradFill flip="none" rotWithShape="1">
            <a:gsLst>
              <a:gs pos="0">
                <a:srgbClr val="0B51A5">
                  <a:shade val="30000"/>
                  <a:satMod val="115000"/>
                </a:srgbClr>
              </a:gs>
              <a:gs pos="50000">
                <a:srgbClr val="0B51A5">
                  <a:shade val="67500"/>
                  <a:satMod val="115000"/>
                </a:srgbClr>
              </a:gs>
              <a:gs pos="100000">
                <a:srgbClr val="0B51A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790795" y="5442087"/>
            <a:ext cx="1536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Ошибка 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Freeform 39">
            <a:extLst>
              <a:ext uri="{FF2B5EF4-FFF2-40B4-BE49-F238E27FC236}">
                <a16:creationId xmlns="" xmlns:a16="http://schemas.microsoft.com/office/drawing/2014/main" id="{83F4411A-0C22-4123-9D86-78A9FA4C4C76}"/>
              </a:ext>
            </a:extLst>
          </p:cNvPr>
          <p:cNvSpPr>
            <a:spLocks noEditPoints="1"/>
          </p:cNvSpPr>
          <p:nvPr/>
        </p:nvSpPr>
        <p:spPr bwMode="auto">
          <a:xfrm>
            <a:off x="1404484" y="5087051"/>
            <a:ext cx="308761" cy="311454"/>
          </a:xfrm>
          <a:custGeom>
            <a:avLst/>
            <a:gdLst>
              <a:gd name="T0" fmla="*/ 467598 w 160"/>
              <a:gd name="T1" fmla="*/ 79187 h 160"/>
              <a:gd name="T2" fmla="*/ 273050 w 160"/>
              <a:gd name="T3" fmla="*/ 0 h 160"/>
              <a:gd name="T4" fmla="*/ 78502 w 160"/>
              <a:gd name="T5" fmla="*/ 79187 h 160"/>
              <a:gd name="T6" fmla="*/ 0 w 160"/>
              <a:gd name="T7" fmla="*/ 275432 h 160"/>
              <a:gd name="T8" fmla="*/ 78502 w 160"/>
              <a:gd name="T9" fmla="*/ 471676 h 160"/>
              <a:gd name="T10" fmla="*/ 273050 w 160"/>
              <a:gd name="T11" fmla="*/ 550863 h 160"/>
              <a:gd name="T12" fmla="*/ 467598 w 160"/>
              <a:gd name="T13" fmla="*/ 471676 h 160"/>
              <a:gd name="T14" fmla="*/ 546100 w 160"/>
              <a:gd name="T15" fmla="*/ 275432 h 160"/>
              <a:gd name="T16" fmla="*/ 467598 w 160"/>
              <a:gd name="T17" fmla="*/ 79187 h 160"/>
              <a:gd name="T18" fmla="*/ 501729 w 160"/>
              <a:gd name="T19" fmla="*/ 275432 h 160"/>
              <a:gd name="T20" fmla="*/ 450533 w 160"/>
              <a:gd name="T21" fmla="*/ 423476 h 160"/>
              <a:gd name="T22" fmla="*/ 126286 w 160"/>
              <a:gd name="T23" fmla="*/ 96401 h 160"/>
              <a:gd name="T24" fmla="*/ 273050 w 160"/>
              <a:gd name="T25" fmla="*/ 44758 h 160"/>
              <a:gd name="T26" fmla="*/ 501729 w 160"/>
              <a:gd name="T27" fmla="*/ 275432 h 160"/>
              <a:gd name="T28" fmla="*/ 44371 w 160"/>
              <a:gd name="T29" fmla="*/ 275432 h 160"/>
              <a:gd name="T30" fmla="*/ 95568 w 160"/>
              <a:gd name="T31" fmla="*/ 127387 h 160"/>
              <a:gd name="T32" fmla="*/ 419814 w 160"/>
              <a:gd name="T33" fmla="*/ 454462 h 160"/>
              <a:gd name="T34" fmla="*/ 273050 w 160"/>
              <a:gd name="T35" fmla="*/ 506105 h 160"/>
              <a:gd name="T36" fmla="*/ 44371 w 160"/>
              <a:gd name="T37" fmla="*/ 275432 h 16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60" h="160">
                <a:moveTo>
                  <a:pt x="137" y="23"/>
                </a:moveTo>
                <a:cubicBezTo>
                  <a:pt x="121" y="8"/>
                  <a:pt x="101" y="0"/>
                  <a:pt x="80" y="0"/>
                </a:cubicBezTo>
                <a:cubicBezTo>
                  <a:pt x="59" y="0"/>
                  <a:pt x="39" y="8"/>
                  <a:pt x="23" y="23"/>
                </a:cubicBezTo>
                <a:cubicBezTo>
                  <a:pt x="8" y="39"/>
                  <a:pt x="0" y="59"/>
                  <a:pt x="0" y="80"/>
                </a:cubicBezTo>
                <a:cubicBezTo>
                  <a:pt x="0" y="101"/>
                  <a:pt x="8" y="121"/>
                  <a:pt x="23" y="137"/>
                </a:cubicBezTo>
                <a:cubicBezTo>
                  <a:pt x="39" y="152"/>
                  <a:pt x="59" y="160"/>
                  <a:pt x="80" y="160"/>
                </a:cubicBezTo>
                <a:cubicBezTo>
                  <a:pt x="101" y="160"/>
                  <a:pt x="121" y="152"/>
                  <a:pt x="137" y="137"/>
                </a:cubicBezTo>
                <a:cubicBezTo>
                  <a:pt x="152" y="121"/>
                  <a:pt x="160" y="101"/>
                  <a:pt x="160" y="80"/>
                </a:cubicBezTo>
                <a:cubicBezTo>
                  <a:pt x="160" y="59"/>
                  <a:pt x="152" y="39"/>
                  <a:pt x="137" y="23"/>
                </a:cubicBezTo>
                <a:close/>
                <a:moveTo>
                  <a:pt x="147" y="80"/>
                </a:moveTo>
                <a:cubicBezTo>
                  <a:pt x="147" y="96"/>
                  <a:pt x="141" y="111"/>
                  <a:pt x="132" y="123"/>
                </a:cubicBezTo>
                <a:cubicBezTo>
                  <a:pt x="37" y="28"/>
                  <a:pt x="37" y="28"/>
                  <a:pt x="37" y="28"/>
                </a:cubicBezTo>
                <a:cubicBezTo>
                  <a:pt x="49" y="19"/>
                  <a:pt x="64" y="13"/>
                  <a:pt x="80" y="13"/>
                </a:cubicBezTo>
                <a:cubicBezTo>
                  <a:pt x="117" y="13"/>
                  <a:pt x="147" y="43"/>
                  <a:pt x="147" y="80"/>
                </a:cubicBezTo>
                <a:close/>
                <a:moveTo>
                  <a:pt x="13" y="80"/>
                </a:moveTo>
                <a:cubicBezTo>
                  <a:pt x="13" y="64"/>
                  <a:pt x="19" y="49"/>
                  <a:pt x="28" y="37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11" y="141"/>
                  <a:pt x="96" y="147"/>
                  <a:pt x="80" y="147"/>
                </a:cubicBezTo>
                <a:cubicBezTo>
                  <a:pt x="43" y="147"/>
                  <a:pt x="13" y="117"/>
                  <a:pt x="1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43" name="Прямоугольник 42"/>
          <p:cNvSpPr/>
          <p:nvPr/>
        </p:nvSpPr>
        <p:spPr>
          <a:xfrm>
            <a:off x="2617951" y="5140334"/>
            <a:ext cx="8542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Не соблюдаются сроки утверждения Решения, указанные в Графике документооборота и правилах документооборота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СУ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62" name="Группа 61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63" name="Прямая со стрелкой 62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Группа 63"/>
            <p:cNvGrpSpPr/>
            <p:nvPr/>
          </p:nvGrpSpPr>
          <p:grpSpPr>
            <a:xfrm>
              <a:off x="107509" y="130912"/>
              <a:ext cx="2376751" cy="632764"/>
              <a:chOff x="107509" y="130912"/>
              <a:chExt cx="2376751" cy="632764"/>
            </a:xfrm>
          </p:grpSpPr>
          <p:grpSp>
            <p:nvGrpSpPr>
              <p:cNvPr id="65" name="Группа 64"/>
              <p:cNvGrpSpPr/>
              <p:nvPr/>
            </p:nvGrpSpPr>
            <p:grpSpPr>
              <a:xfrm>
                <a:off x="2474351" y="203112"/>
                <a:ext cx="9909" cy="547802"/>
                <a:chOff x="2701193" y="252079"/>
                <a:chExt cx="9909" cy="547802"/>
              </a:xfrm>
            </p:grpSpPr>
            <p:cxnSp>
              <p:nvCxnSpPr>
                <p:cNvPr id="69" name="Прямая соединительная линия 68"/>
                <p:cNvCxnSpPr/>
                <p:nvPr/>
              </p:nvCxnSpPr>
              <p:spPr>
                <a:xfrm>
                  <a:off x="2701193" y="438903"/>
                  <a:ext cx="0" cy="180000"/>
                </a:xfrm>
                <a:prstGeom prst="line">
                  <a:avLst/>
                </a:prstGeom>
                <a:ln w="6350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Прямая соединительная линия 69"/>
                <p:cNvCxnSpPr/>
                <p:nvPr/>
              </p:nvCxnSpPr>
              <p:spPr>
                <a:xfrm>
                  <a:off x="2701193" y="619881"/>
                  <a:ext cx="0" cy="180000"/>
                </a:xfrm>
                <a:prstGeom prst="line">
                  <a:avLst/>
                </a:prstGeom>
                <a:ln w="63500">
                  <a:solidFill>
                    <a:srgbClr val="FF0000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Прямая соединительная линия 70"/>
                <p:cNvCxnSpPr/>
                <p:nvPr/>
              </p:nvCxnSpPr>
              <p:spPr>
                <a:xfrm>
                  <a:off x="2711102" y="252079"/>
                  <a:ext cx="0" cy="180000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Группа 65"/>
              <p:cNvGrpSpPr/>
              <p:nvPr/>
            </p:nvGrpSpPr>
            <p:grpSpPr>
              <a:xfrm>
                <a:off x="107509" y="130912"/>
                <a:ext cx="2217158" cy="632764"/>
                <a:chOff x="107509" y="130912"/>
                <a:chExt cx="2217158" cy="632764"/>
              </a:xfrm>
            </p:grpSpPr>
            <p:pic>
              <p:nvPicPr>
                <p:cNvPr id="67" name="Рисунок 66" descr="Межрегиональное бухгалтерское УФК"/>
                <p:cNvPicPr/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8385"/>
                <a:stretch/>
              </p:blipFill>
              <p:spPr bwMode="auto">
                <a:xfrm>
                  <a:off x="795048" y="272687"/>
                  <a:ext cx="1529619" cy="4086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8" name="Рисунок 6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0272"/>
                <a:stretch/>
              </p:blipFill>
              <p:spPr>
                <a:xfrm>
                  <a:off x="107509" y="130912"/>
                  <a:ext cx="644261" cy="632764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28" name="Прямая со стрелкой 27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0" y="6510019"/>
            <a:ext cx="36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43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74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695325" y="3124666"/>
            <a:ext cx="10729913" cy="883207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Спасибо за внимание!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www.mbufk.roskazna.gov.ru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 rot="10800000">
            <a:off x="4954962" y="4007873"/>
            <a:ext cx="2210638" cy="109379"/>
            <a:chOff x="4991504" y="4925366"/>
            <a:chExt cx="2210638" cy="109379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4954962" y="2753504"/>
            <a:ext cx="2210638" cy="109379"/>
            <a:chOff x="4991504" y="4925366"/>
            <a:chExt cx="2210638" cy="109379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4991504" y="4925366"/>
              <a:ext cx="2210638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5383404" y="5034745"/>
              <a:ext cx="1425192" cy="0"/>
            </a:xfrm>
            <a:prstGeom prst="line">
              <a:avLst/>
            </a:prstGeom>
            <a:ln>
              <a:solidFill>
                <a:srgbClr val="1143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-7667" y="130912"/>
            <a:ext cx="12132000" cy="793879"/>
            <a:chOff x="-7667" y="130912"/>
            <a:chExt cx="12132000" cy="793879"/>
          </a:xfrm>
        </p:grpSpPr>
        <p:cxnSp>
          <p:nvCxnSpPr>
            <p:cNvPr id="14" name="Прямая со стрелкой 13"/>
            <p:cNvCxnSpPr/>
            <p:nvPr/>
          </p:nvCxnSpPr>
          <p:spPr>
            <a:xfrm flipV="1">
              <a:off x="-7667" y="924560"/>
              <a:ext cx="12132000" cy="231"/>
            </a:xfrm>
            <a:prstGeom prst="straightConnector1">
              <a:avLst/>
            </a:prstGeom>
            <a:ln w="2857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8000">
                    <a:schemeClr val="bg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58000">
                    <a:schemeClr val="accent1">
                      <a:lumMod val="30000"/>
                      <a:lumOff val="70000"/>
                    </a:schemeClr>
                  </a:gs>
                </a:gsLst>
                <a:lin ang="0" scaled="1"/>
                <a:tileRect/>
              </a:gradFill>
              <a:tailEnd type="none"/>
            </a:ln>
            <a:effectLst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Группа 16"/>
            <p:cNvGrpSpPr/>
            <p:nvPr/>
          </p:nvGrpSpPr>
          <p:grpSpPr>
            <a:xfrm>
              <a:off x="107509" y="130912"/>
              <a:ext cx="2217158" cy="632764"/>
              <a:chOff x="107509" y="130912"/>
              <a:chExt cx="2217158" cy="632764"/>
            </a:xfrm>
          </p:grpSpPr>
          <p:pic>
            <p:nvPicPr>
              <p:cNvPr id="18" name="Рисунок 17" descr="Межрегиональное бухгалтерское УФК"/>
              <p:cNvPicPr/>
              <p:nvPr/>
            </p:nvPicPr>
            <p:blipFill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385"/>
              <a:stretch/>
            </p:blipFill>
            <p:spPr bwMode="auto">
              <a:xfrm>
                <a:off x="795048" y="272687"/>
                <a:ext cx="1529619" cy="4086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Рисунок 19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0272"/>
              <a:stretch/>
            </p:blipFill>
            <p:spPr>
              <a:xfrm>
                <a:off x="107509" y="130912"/>
                <a:ext cx="644261" cy="632764"/>
              </a:xfrm>
              <a:prstGeom prst="rect">
                <a:avLst/>
              </a:prstGeom>
            </p:spPr>
          </p:pic>
        </p:grpSp>
      </p:grpSp>
      <p:cxnSp>
        <p:nvCxnSpPr>
          <p:cNvPr id="28" name="Прямая со стрелкой 27"/>
          <p:cNvCxnSpPr/>
          <p:nvPr/>
        </p:nvCxnSpPr>
        <p:spPr>
          <a:xfrm>
            <a:off x="0" y="6507364"/>
            <a:ext cx="1219200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44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58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26318</TotalTime>
  <Words>3600</Words>
  <Application>Microsoft Office PowerPoint</Application>
  <PresentationFormat>Произвольный</PresentationFormat>
  <Paragraphs>826</Paragraphs>
  <Slides>44</Slides>
  <Notes>42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Internet</cp:lastModifiedBy>
  <cp:revision>1253</cp:revision>
  <cp:lastPrinted>2025-09-16T15:59:14Z</cp:lastPrinted>
  <dcterms:created xsi:type="dcterms:W3CDTF">2021-09-09T06:57:17Z</dcterms:created>
  <dcterms:modified xsi:type="dcterms:W3CDTF">2025-10-30T06:42:14Z</dcterms:modified>
</cp:coreProperties>
</file>